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3716000" cy="243871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6D1B7"/>
    <a:srgbClr val="CDF0E1"/>
    <a:srgbClr val="B6E7CB"/>
    <a:srgbClr val="E3E7D4"/>
    <a:srgbClr val="C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51" autoAdjust="0"/>
    <p:restoredTop sz="86348" autoAdjust="0"/>
  </p:normalViewPr>
  <p:slideViewPr>
    <p:cSldViewPr snapToGrid="0">
      <p:cViewPr>
        <p:scale>
          <a:sx n="100" d="100"/>
          <a:sy n="100" d="100"/>
        </p:scale>
        <p:origin x="208" y="144"/>
      </p:cViewPr>
      <p:guideLst>
        <p:guide orient="horz" pos="7681"/>
        <p:guide pos="43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53BD88B-9363-6044-A6B5-8613C9180774}" type="datetimeFigureOut">
              <a:rPr lang="en-US" smtClean="0"/>
              <a:pPr/>
              <a:t>1/4/19</a:t>
            </a:fld>
            <a:endParaRPr lang="en-US"/>
          </a:p>
        </p:txBody>
      </p:sp>
      <p:sp>
        <p:nvSpPr>
          <p:cNvPr id="4" name="Slide Image Placeholder 3"/>
          <p:cNvSpPr>
            <a:spLocks noGrp="1" noRot="1" noChangeAspect="1"/>
          </p:cNvSpPr>
          <p:nvPr>
            <p:ph type="sldImg" idx="2"/>
          </p:nvPr>
        </p:nvSpPr>
        <p:spPr>
          <a:xfrm>
            <a:off x="3921125" y="857250"/>
            <a:ext cx="13017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48C3606-4188-E746-B67D-EE5CC76A8295}" type="slidenum">
              <a:rPr lang="en-US" smtClean="0"/>
              <a:pPr/>
              <a:t>‹#›</a:t>
            </a:fld>
            <a:endParaRPr lang="en-US"/>
          </a:p>
        </p:txBody>
      </p:sp>
    </p:spTree>
    <p:extLst>
      <p:ext uri="{BB962C8B-B14F-4D97-AF65-F5344CB8AC3E}">
        <p14:creationId xmlns:p14="http://schemas.microsoft.com/office/powerpoint/2010/main" val="13177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857250"/>
            <a:ext cx="130175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C3606-4188-E746-B67D-EE5CC76A8295}" type="slidenum">
              <a:rPr lang="en-US" smtClean="0"/>
              <a:pPr/>
              <a:t>1</a:t>
            </a:fld>
            <a:endParaRPr lang="en-US"/>
          </a:p>
        </p:txBody>
      </p:sp>
    </p:spTree>
    <p:extLst>
      <p:ext uri="{BB962C8B-B14F-4D97-AF65-F5344CB8AC3E}">
        <p14:creationId xmlns:p14="http://schemas.microsoft.com/office/powerpoint/2010/main" val="76453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1144"/>
            <a:ext cx="11658600" cy="8490350"/>
          </a:xfrm>
        </p:spPr>
        <p:txBody>
          <a:bodyPr anchor="b"/>
          <a:lstStyle>
            <a:lvl1pPr algn="ctr">
              <a:defRPr sz="9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14500" y="12808914"/>
            <a:ext cx="10287000" cy="5887920"/>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pic>
        <p:nvPicPr>
          <p:cNvPr id="9" name="Immagine 8">
            <a:extLst>
              <a:ext uri="{FF2B5EF4-FFF2-40B4-BE49-F238E27FC236}">
                <a16:creationId xmlns:mc="http://schemas.openxmlformats.org/markup-compatibility/2006" xmlns:mv="urn:schemas-microsoft-com:mac:vml" xmlns:a16="http://schemas.microsoft.com/office/drawing/2014/main" xmlns="" id="{CE085F17-505B-422F-89CC-FE095735C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716000" cy="1273760"/>
          </a:xfrm>
          <a:prstGeom prst="rect">
            <a:avLst/>
          </a:prstGeom>
        </p:spPr>
      </p:pic>
    </p:spTree>
    <p:extLst>
      <p:ext uri="{BB962C8B-B14F-4D97-AF65-F5344CB8AC3E}">
        <p14:creationId xmlns:p14="http://schemas.microsoft.com/office/powerpoint/2010/main" val="11047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85033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1298391"/>
            <a:ext cx="2957513" cy="206670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6" y="1298391"/>
            <a:ext cx="8701088" cy="2066700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71979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77704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35832" y="6079865"/>
            <a:ext cx="11830050" cy="10144386"/>
          </a:xfrm>
        </p:spPr>
        <p:txBody>
          <a:bodyPr anchor="b"/>
          <a:lstStyle>
            <a:lvl1pPr>
              <a:defRPr sz="9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35832" y="16320221"/>
            <a:ext cx="11830050" cy="5334693"/>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89159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6491956"/>
            <a:ext cx="5829300" cy="154734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943726" y="6491956"/>
            <a:ext cx="5829300" cy="154734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45036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396"/>
            <a:ext cx="11830050" cy="471372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4763" y="5978247"/>
            <a:ext cx="5802510"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4" name="Content Placeholder 3"/>
          <p:cNvSpPr>
            <a:spLocks noGrp="1"/>
          </p:cNvSpPr>
          <p:nvPr>
            <p:ph sz="half" idx="2"/>
          </p:nvPr>
        </p:nvSpPr>
        <p:spPr>
          <a:xfrm>
            <a:off x="944763" y="8908093"/>
            <a:ext cx="5802510" cy="13102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943727" y="5978247"/>
            <a:ext cx="5831087"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6" name="Content Placeholder 5"/>
          <p:cNvSpPr>
            <a:spLocks noGrp="1"/>
          </p:cNvSpPr>
          <p:nvPr>
            <p:ph sz="quarter" idx="4"/>
          </p:nvPr>
        </p:nvSpPr>
        <p:spPr>
          <a:xfrm>
            <a:off x="6943727" y="8908093"/>
            <a:ext cx="5831087" cy="13102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4A790E-A274-42B0-8658-706C4C1F5FAE}" type="datetimeFigureOut">
              <a:rPr lang="it-IT" smtClean="0"/>
              <a:pPr/>
              <a:t>04/01/19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414276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24A790E-A274-42B0-8658-706C4C1F5FAE}" type="datetimeFigureOut">
              <a:rPr lang="it-IT" smtClean="0"/>
              <a:pPr/>
              <a:t>04/01/19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18143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790E-A274-42B0-8658-706C4C1F5FAE}" type="datetimeFigureOut">
              <a:rPr lang="it-IT" smtClean="0"/>
              <a:pPr/>
              <a:t>04/01/19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48933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44763" y="1625813"/>
            <a:ext cx="4423767" cy="5690341"/>
          </a:xfrm>
        </p:spPr>
        <p:txBody>
          <a:bodyPr anchor="b"/>
          <a:lstStyle>
            <a:lvl1pPr>
              <a:defRPr sz="4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831088" y="3511307"/>
            <a:ext cx="6943725" cy="1733070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44763"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289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44763" y="1625813"/>
            <a:ext cx="4423767" cy="5690341"/>
          </a:xfrm>
        </p:spPr>
        <p:txBody>
          <a:bodyPr anchor="b"/>
          <a:lstStyle>
            <a:lvl1pPr>
              <a:defRPr sz="4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831088" y="3511307"/>
            <a:ext cx="6943725" cy="1733070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44763"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837363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396"/>
            <a:ext cx="11830050" cy="471372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2975" y="6491956"/>
            <a:ext cx="11830050" cy="154734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42975" y="22603304"/>
            <a:ext cx="3086100" cy="1298391"/>
          </a:xfrm>
          <a:prstGeom prst="rect">
            <a:avLst/>
          </a:prstGeom>
        </p:spPr>
        <p:txBody>
          <a:bodyPr vert="horz" lIns="91440" tIns="45720" rIns="91440" bIns="45720" rtlCol="0" anchor="ctr"/>
          <a:lstStyle>
            <a:lvl1pPr algn="l">
              <a:defRPr sz="1800">
                <a:solidFill>
                  <a:schemeClr val="tx1">
                    <a:tint val="75000"/>
                  </a:schemeClr>
                </a:solidFill>
              </a:defRPr>
            </a:lvl1pPr>
          </a:lstStyle>
          <a:p>
            <a:fld id="{224A790E-A274-42B0-8658-706C4C1F5FAE}" type="datetimeFigureOut">
              <a:rPr lang="it-IT" smtClean="0"/>
              <a:pPr/>
              <a:t>04/01/19</a:t>
            </a:fld>
            <a:endParaRPr lang="it-IT"/>
          </a:p>
        </p:txBody>
      </p:sp>
      <p:sp>
        <p:nvSpPr>
          <p:cNvPr id="5" name="Footer Placeholder 4"/>
          <p:cNvSpPr>
            <a:spLocks noGrp="1"/>
          </p:cNvSpPr>
          <p:nvPr>
            <p:ph type="ftr" sz="quarter" idx="3"/>
          </p:nvPr>
        </p:nvSpPr>
        <p:spPr>
          <a:xfrm>
            <a:off x="4543425" y="22603304"/>
            <a:ext cx="4629150" cy="129839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686925" y="22603304"/>
            <a:ext cx="3086100" cy="1298391"/>
          </a:xfrm>
          <a:prstGeom prst="rect">
            <a:avLst/>
          </a:prstGeom>
        </p:spPr>
        <p:txBody>
          <a:bodyPr vert="horz" lIns="91440" tIns="45720" rIns="91440" bIns="45720" rtlCol="0" anchor="ctr"/>
          <a:lstStyle>
            <a:lvl1pPr algn="r">
              <a:defRPr sz="1800">
                <a:solidFill>
                  <a:schemeClr val="tx1">
                    <a:tint val="75000"/>
                  </a:schemeClr>
                </a:solidFill>
              </a:defRPr>
            </a:lvl1pPr>
          </a:lstStyle>
          <a:p>
            <a:fld id="{31152873-0477-486A-9F23-EC1E1ECF0CDA}" type="slidenum">
              <a:rPr lang="it-IT" smtClean="0"/>
              <a:pPr/>
              <a:t>‹#›</a:t>
            </a:fld>
            <a:endParaRPr lang="it-IT"/>
          </a:p>
        </p:txBody>
      </p:sp>
    </p:spTree>
    <p:extLst>
      <p:ext uri="{BB962C8B-B14F-4D97-AF65-F5344CB8AC3E}">
        <p14:creationId xmlns:p14="http://schemas.microsoft.com/office/powerpoint/2010/main" val="210936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902" y="1933577"/>
            <a:ext cx="12138792" cy="21764624"/>
          </a:xfrm>
          <a:prstGeom prst="rect">
            <a:avLst/>
          </a:prstGeom>
          <a:solidFill>
            <a:srgbClr val="CDF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mc="http://schemas.openxmlformats.org/markup-compatibility/2006" xmlns:mv="urn:schemas-microsoft-com:mac:vml" xmlns:a16="http://schemas.microsoft.com/office/drawing/2014/main" xmlns="" id="{8E47BA3C-98D0-4C04-B18F-E81085FBB97D}"/>
              </a:ext>
            </a:extLst>
          </p:cNvPr>
          <p:cNvSpPr>
            <a:spLocks noGrp="1"/>
          </p:cNvSpPr>
          <p:nvPr>
            <p:ph type="ctrTitle"/>
          </p:nvPr>
        </p:nvSpPr>
        <p:spPr>
          <a:xfrm>
            <a:off x="788604" y="1933575"/>
            <a:ext cx="12138792" cy="1586594"/>
          </a:xfrm>
          <a:ln>
            <a:solidFill>
              <a:srgbClr val="002060"/>
            </a:solidFill>
          </a:ln>
        </p:spPr>
        <p:txBody>
          <a:bodyPr anchor="t">
            <a:noAutofit/>
          </a:bodyPr>
          <a:lstStyle/>
          <a:p>
            <a:pPr marL="711200" indent="-711200"/>
            <a:r>
              <a:rPr lang="en-GB" altLang="en-US" sz="3200" b="1" dirty="0" smtClean="0">
                <a:solidFill>
                  <a:srgbClr val="2F5597"/>
                </a:solidFill>
                <a:latin typeface="Arial" charset="0"/>
                <a:ea typeface="Arial" charset="0"/>
                <a:cs typeface="Arial" charset="0"/>
              </a:rPr>
              <a:t>A person-centred approach to lower limb care: </a:t>
            </a:r>
            <a:br>
              <a:rPr lang="en-GB" altLang="en-US" sz="3200" b="1" dirty="0" smtClean="0">
                <a:solidFill>
                  <a:srgbClr val="2F5597"/>
                </a:solidFill>
                <a:latin typeface="Arial" charset="0"/>
                <a:ea typeface="Arial" charset="0"/>
                <a:cs typeface="Arial" charset="0"/>
              </a:rPr>
            </a:br>
            <a:r>
              <a:rPr lang="en-GB" altLang="en-US" sz="3200" b="1" dirty="0" smtClean="0">
                <a:solidFill>
                  <a:srgbClr val="2F5597"/>
                </a:solidFill>
                <a:latin typeface="Arial" charset="0"/>
                <a:ea typeface="Arial" charset="0"/>
                <a:cs typeface="Arial" charset="0"/>
              </a:rPr>
              <a:t>myth or reality?</a:t>
            </a:r>
            <a:r>
              <a:rPr lang="en-GB" altLang="en-US" sz="2100" b="1" dirty="0" smtClean="0">
                <a:latin typeface="Arial" charset="0"/>
                <a:ea typeface="Arial" charset="0"/>
                <a:cs typeface="Arial" charset="0"/>
              </a:rPr>
              <a:t/>
            </a:r>
            <a:br>
              <a:rPr lang="en-GB" altLang="en-US" sz="2100" b="1" dirty="0" smtClean="0">
                <a:latin typeface="Arial" charset="0"/>
                <a:ea typeface="Arial" charset="0"/>
                <a:cs typeface="Arial" charset="0"/>
              </a:rPr>
            </a:br>
            <a:r>
              <a:rPr lang="en-GB" altLang="en-US" sz="2000" b="1" dirty="0">
                <a:latin typeface="Arial" charset="0"/>
                <a:ea typeface="Arial" charset="0"/>
                <a:cs typeface="Arial" charset="0"/>
              </a:rPr>
              <a:t>Ellie Lindsay, OBE FQNI, </a:t>
            </a:r>
            <a:r>
              <a:rPr lang="en-GB" altLang="en-US" sz="2000" b="1" dirty="0" smtClean="0">
                <a:latin typeface="Arial" charset="0"/>
                <a:ea typeface="Arial" charset="0"/>
                <a:cs typeface="Arial" charset="0"/>
              </a:rPr>
              <a:t>Visiting </a:t>
            </a:r>
            <a:r>
              <a:rPr lang="en-GB" altLang="en-US" sz="2000" b="1" dirty="0">
                <a:latin typeface="Arial" charset="0"/>
                <a:ea typeface="Arial" charset="0"/>
                <a:cs typeface="Arial" charset="0"/>
              </a:rPr>
              <a:t>Fellow, Queensland University of Technology </a:t>
            </a:r>
            <a:r>
              <a:rPr lang="en-GB" altLang="en-US" sz="2000" b="1" dirty="0" smtClean="0">
                <a:latin typeface="Arial" charset="0"/>
                <a:ea typeface="Arial" charset="0"/>
                <a:cs typeface="Arial" charset="0"/>
              </a:rPr>
              <a:t/>
            </a:r>
            <a:br>
              <a:rPr lang="en-GB" altLang="en-US" sz="2000" b="1" dirty="0" smtClean="0">
                <a:latin typeface="Arial" charset="0"/>
                <a:ea typeface="Arial" charset="0"/>
                <a:cs typeface="Arial" charset="0"/>
              </a:rPr>
            </a:br>
            <a:r>
              <a:rPr lang="en-GB" altLang="en-US" sz="2000" b="1" dirty="0" smtClean="0">
                <a:latin typeface="Arial" charset="0"/>
                <a:ea typeface="Arial" charset="0"/>
                <a:cs typeface="Arial" charset="0"/>
              </a:rPr>
              <a:t>and Joan-</a:t>
            </a:r>
            <a:r>
              <a:rPr lang="en-GB" altLang="en-US" sz="2000" b="1" dirty="0" err="1" smtClean="0">
                <a:latin typeface="Arial" charset="0"/>
                <a:ea typeface="Arial" charset="0"/>
                <a:cs typeface="Arial" charset="0"/>
              </a:rPr>
              <a:t>Enric</a:t>
            </a:r>
            <a:r>
              <a:rPr lang="en-GB" altLang="en-US" sz="2000" b="1" dirty="0" smtClean="0">
                <a:latin typeface="Arial" charset="0"/>
                <a:ea typeface="Arial" charset="0"/>
                <a:cs typeface="Arial" charset="0"/>
              </a:rPr>
              <a:t> </a:t>
            </a:r>
            <a:r>
              <a:rPr lang="en-GB" altLang="en-US" sz="2000" b="1" dirty="0" err="1">
                <a:latin typeface="Arial" charset="0"/>
                <a:ea typeface="Arial" charset="0"/>
                <a:cs typeface="Arial" charset="0"/>
              </a:rPr>
              <a:t>Torra</a:t>
            </a:r>
            <a:r>
              <a:rPr lang="en-GB" altLang="en-US" sz="2000" b="1" dirty="0">
                <a:latin typeface="Arial" charset="0"/>
                <a:ea typeface="Arial" charset="0"/>
                <a:cs typeface="Arial" charset="0"/>
              </a:rPr>
              <a:t> </a:t>
            </a:r>
            <a:r>
              <a:rPr lang="en-GB" altLang="en-US" sz="2000" b="1" dirty="0" smtClean="0">
                <a:latin typeface="Arial" charset="0"/>
                <a:ea typeface="Arial" charset="0"/>
                <a:cs typeface="Arial" charset="0"/>
              </a:rPr>
              <a:t>PhD, University of Lleida</a:t>
            </a:r>
            <a:r>
              <a:rPr lang="en-GB" altLang="en-US" sz="2000" b="1" dirty="0">
                <a:latin typeface="Arial" charset="0"/>
                <a:ea typeface="Arial" charset="0"/>
                <a:cs typeface="Arial" charset="0"/>
              </a:rPr>
              <a:t>, Spain </a:t>
            </a:r>
          </a:p>
        </p:txBody>
      </p:sp>
      <p:sp>
        <p:nvSpPr>
          <p:cNvPr id="6" name="CasellaDiTesto 5">
            <a:extLst>
              <a:ext uri="{FF2B5EF4-FFF2-40B4-BE49-F238E27FC236}">
                <a16:creationId xmlns:mc="http://schemas.openxmlformats.org/markup-compatibility/2006" xmlns:mv="urn:schemas-microsoft-com:mac:vml" xmlns:a16="http://schemas.microsoft.com/office/drawing/2014/main" xmlns="" id="{0C6DC82A-B32D-4774-A055-EEAF3DC39991}"/>
              </a:ext>
            </a:extLst>
          </p:cNvPr>
          <p:cNvSpPr txBox="1"/>
          <p:nvPr/>
        </p:nvSpPr>
        <p:spPr>
          <a:xfrm>
            <a:off x="777107" y="3625499"/>
            <a:ext cx="12138792" cy="20072702"/>
          </a:xfrm>
          <a:prstGeom prst="rect">
            <a:avLst/>
          </a:prstGeom>
          <a:noFill/>
          <a:ln>
            <a:solidFill>
              <a:srgbClr val="002060"/>
            </a:solidFill>
          </a:ln>
        </p:spPr>
        <p:txBody>
          <a:bodyPr wrap="square" rtlCol="0">
            <a:noAutofit/>
          </a:bodyPr>
          <a:lstStyle/>
          <a:p>
            <a:endParaRPr lang="it-IT" sz="2000" dirty="0"/>
          </a:p>
        </p:txBody>
      </p:sp>
      <p:sp>
        <p:nvSpPr>
          <p:cNvPr id="7" name="Text Box 19"/>
          <p:cNvSpPr txBox="1">
            <a:spLocks noChangeArrowheads="1"/>
          </p:cNvSpPr>
          <p:nvPr/>
        </p:nvSpPr>
        <p:spPr bwMode="auto">
          <a:xfrm>
            <a:off x="944022" y="10590338"/>
            <a:ext cx="5804694" cy="401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smtClean="0">
                <a:solidFill>
                  <a:srgbClr val="2F5597"/>
                </a:solidFill>
                <a:latin typeface="Arial" charset="0"/>
              </a:rPr>
              <a:t>Background</a:t>
            </a:r>
            <a:r>
              <a:rPr lang="en-GB" altLang="en-US" sz="2100" b="1" dirty="0">
                <a:solidFill>
                  <a:srgbClr val="2F5597"/>
                </a:solidFill>
                <a:latin typeface="Arial" charset="0"/>
              </a:rPr>
              <a:t> </a:t>
            </a:r>
          </a:p>
          <a:p>
            <a:pPr algn="just">
              <a:spcBef>
                <a:spcPct val="0"/>
              </a:spcBef>
              <a:buFontTx/>
              <a:buNone/>
            </a:pPr>
            <a:r>
              <a:rPr lang="en-GB" altLang="en-US" sz="1300" dirty="0">
                <a:latin typeface="Arial" charset="0"/>
                <a:ea typeface="Arial" charset="0"/>
                <a:cs typeface="Arial" charset="0"/>
              </a:rPr>
              <a:t>Of the many presentations across the clinical spectrum of chronic venous disease, venous leg ulceration can be considered amongst the most important. The psychosocial economic Leg Club model of lower limb care was specifically designed to provide a social </a:t>
            </a:r>
            <a:r>
              <a:rPr lang="en-GB" altLang="en-US" sz="1300" dirty="0" smtClean="0">
                <a:latin typeface="Arial" charset="0"/>
                <a:ea typeface="Arial" charset="0"/>
                <a:cs typeface="Arial" charset="0"/>
              </a:rPr>
              <a:t>empowerment framework </a:t>
            </a:r>
            <a:r>
              <a:rPr lang="en-GB" altLang="en-US" sz="1300" dirty="0">
                <a:latin typeface="Arial" charset="0"/>
                <a:ea typeface="Arial" charset="0"/>
                <a:cs typeface="Arial" charset="0"/>
              </a:rPr>
              <a:t>for people suffering from or at risk of </a:t>
            </a:r>
            <a:r>
              <a:rPr lang="en-GB" altLang="en-US" sz="1300" dirty="0" smtClean="0">
                <a:latin typeface="Arial" charset="0"/>
                <a:ea typeface="Arial" charset="0"/>
                <a:cs typeface="Arial" charset="0"/>
              </a:rPr>
              <a:t>problems of the lower limb and leg </a:t>
            </a:r>
            <a:r>
              <a:rPr lang="en-GB" altLang="en-US" sz="1300" dirty="0">
                <a:latin typeface="Arial" charset="0"/>
                <a:ea typeface="Arial" charset="0"/>
                <a:cs typeface="Arial" charset="0"/>
              </a:rPr>
              <a:t>ulceration. </a:t>
            </a:r>
            <a:endParaRPr lang="en-GB" altLang="en-US" sz="1300" dirty="0" smtClean="0">
              <a:latin typeface="Arial" charset="0"/>
              <a:ea typeface="Arial" charset="0"/>
              <a:cs typeface="Arial" charset="0"/>
            </a:endParaRPr>
          </a:p>
          <a:p>
            <a:pPr algn="just">
              <a:spcBef>
                <a:spcPct val="0"/>
              </a:spcBef>
              <a:buFontTx/>
              <a:buNone/>
            </a:pPr>
            <a:endParaRPr lang="en-GB" altLang="en-US" sz="1300" dirty="0">
              <a:latin typeface="Arial" charset="0"/>
              <a:ea typeface="Arial" charset="0"/>
              <a:cs typeface="Arial" charset="0"/>
            </a:endParaRPr>
          </a:p>
          <a:p>
            <a:pPr algn="just">
              <a:spcBef>
                <a:spcPct val="0"/>
              </a:spcBef>
              <a:buFontTx/>
              <a:buNone/>
            </a:pPr>
            <a:r>
              <a:rPr lang="en-GB" altLang="en-US" sz="1300" dirty="0" smtClean="0">
                <a:latin typeface="Arial" charset="0"/>
                <a:ea typeface="Arial" charset="0"/>
                <a:cs typeface="Arial" charset="0"/>
              </a:rPr>
              <a:t>The </a:t>
            </a:r>
            <a:r>
              <a:rPr lang="en-US" altLang="en-US" sz="1300" dirty="0" smtClean="0">
                <a:latin typeface="Arial" charset="0"/>
                <a:ea typeface="Arial" charset="0"/>
                <a:cs typeface="Arial" charset="0"/>
              </a:rPr>
              <a:t>core </a:t>
            </a:r>
            <a:r>
              <a:rPr lang="en-US" altLang="en-US" sz="1300" dirty="0">
                <a:latin typeface="Arial" charset="0"/>
                <a:ea typeface="Arial" charset="0"/>
                <a:cs typeface="Arial" charset="0"/>
              </a:rPr>
              <a:t>concept of holistic care and its application to wound </a:t>
            </a:r>
            <a:r>
              <a:rPr lang="en-US" altLang="en-US" sz="1300" dirty="0">
                <a:latin typeface="Arial" charset="0"/>
              </a:rPr>
              <a:t>management is looking at the whole person, not just the wound. </a:t>
            </a:r>
            <a:r>
              <a:rPr lang="en-US" altLang="en-US" sz="1300" dirty="0" smtClean="0">
                <a:latin typeface="Arial" charset="0"/>
              </a:rPr>
              <a:t>That </a:t>
            </a:r>
            <a:r>
              <a:rPr lang="en-US" altLang="en-US" sz="1300" dirty="0">
                <a:latin typeface="Arial" charset="0"/>
              </a:rPr>
              <a:t>is clearly demonstrated within a psychosocial Leg Club environment where the clinical and volunteer team consider the needs of each individual member </a:t>
            </a:r>
            <a:r>
              <a:rPr lang="en-US" altLang="en-US" sz="1300" dirty="0" smtClean="0">
                <a:latin typeface="Arial" charset="0"/>
              </a:rPr>
              <a:t>(patient)  </a:t>
            </a:r>
            <a:r>
              <a:rPr lang="en-US" altLang="en-US" sz="1300" dirty="0">
                <a:latin typeface="Arial" charset="0"/>
              </a:rPr>
              <a:t>using a </a:t>
            </a:r>
            <a:r>
              <a:rPr lang="en-US" altLang="en-US" sz="1300" dirty="0" smtClean="0">
                <a:latin typeface="Arial" charset="0"/>
              </a:rPr>
              <a:t>multidisciplinary </a:t>
            </a:r>
            <a:r>
              <a:rPr lang="en-US" altLang="en-US" sz="1300" dirty="0">
                <a:latin typeface="Arial" charset="0"/>
              </a:rPr>
              <a:t>approach. </a:t>
            </a:r>
          </a:p>
          <a:p>
            <a:pPr algn="just">
              <a:spcBef>
                <a:spcPct val="0"/>
              </a:spcBef>
              <a:buFontTx/>
              <a:buNone/>
            </a:pPr>
            <a:endParaRPr lang="en-US" altLang="en-US" sz="1300" dirty="0">
              <a:latin typeface="Arial" charset="0"/>
            </a:endParaRPr>
          </a:p>
          <a:p>
            <a:pPr algn="just">
              <a:spcBef>
                <a:spcPct val="0"/>
              </a:spcBef>
              <a:buFontTx/>
              <a:buNone/>
            </a:pPr>
            <a:r>
              <a:rPr lang="en-US" altLang="en-US" sz="1300" dirty="0">
                <a:latin typeface="Arial" charset="0"/>
              </a:rPr>
              <a:t>Most nurses providing lower limb and leg ulcer management have not </a:t>
            </a:r>
            <a:r>
              <a:rPr lang="en-US" altLang="en-US" sz="1300" dirty="0" smtClean="0">
                <a:latin typeface="Arial" charset="0"/>
              </a:rPr>
              <a:t>got </a:t>
            </a:r>
            <a:r>
              <a:rPr lang="en-US" altLang="en-US" sz="1300" dirty="0">
                <a:latin typeface="Arial" charset="0"/>
              </a:rPr>
              <a:t>or</a:t>
            </a:r>
            <a:r>
              <a:rPr lang="en-US" altLang="en-US" sz="1300" dirty="0" smtClean="0">
                <a:latin typeface="Arial" charset="0"/>
              </a:rPr>
              <a:t> had </a:t>
            </a:r>
            <a:r>
              <a:rPr lang="en-US" altLang="en-US" sz="1300" dirty="0">
                <a:latin typeface="Arial" charset="0"/>
              </a:rPr>
              <a:t>experience of living </a:t>
            </a:r>
            <a:r>
              <a:rPr lang="en-US" altLang="en-US" sz="1300" dirty="0" smtClean="0">
                <a:latin typeface="Arial" charset="0"/>
              </a:rPr>
              <a:t>with </a:t>
            </a:r>
            <a:r>
              <a:rPr lang="en-US" altLang="en-US" sz="1300" dirty="0">
                <a:latin typeface="Arial" charset="0"/>
              </a:rPr>
              <a:t>a leg ulcer and all the associated factors. Yet, they are very aware that, for</a:t>
            </a:r>
            <a:r>
              <a:rPr lang="en-GB" altLang="en-US" sz="1300" dirty="0">
                <a:latin typeface="Arial" charset="0"/>
              </a:rPr>
              <a:t> many, living with the condition can often lead to experiencing social </a:t>
            </a:r>
            <a:r>
              <a:rPr lang="en-GB" altLang="en-US" sz="1300" dirty="0" smtClean="0">
                <a:latin typeface="Arial" charset="0"/>
              </a:rPr>
              <a:t>stigma, depression, </a:t>
            </a:r>
            <a:r>
              <a:rPr lang="en-GB" altLang="en-US" sz="1300" dirty="0">
                <a:latin typeface="Arial" charset="0"/>
              </a:rPr>
              <a:t>a lack of wellbeing and a poor quality of life as leg ulcers can be unsightly, painful and malodorous.</a:t>
            </a:r>
          </a:p>
          <a:p>
            <a:pPr eaLnBrk="1" hangingPunct="1">
              <a:spcBef>
                <a:spcPct val="0"/>
              </a:spcBef>
              <a:buFontTx/>
              <a:buNone/>
            </a:pPr>
            <a:endParaRPr lang="en-US" altLang="en-US" sz="1400" dirty="0">
              <a:latin typeface="Arial" charset="0"/>
            </a:endParaRPr>
          </a:p>
        </p:txBody>
      </p:sp>
      <p:sp>
        <p:nvSpPr>
          <p:cNvPr id="13" name="Rectangle 63"/>
          <p:cNvSpPr>
            <a:spLocks noChangeArrowheads="1"/>
          </p:cNvSpPr>
          <p:nvPr/>
        </p:nvSpPr>
        <p:spPr bwMode="auto">
          <a:xfrm>
            <a:off x="6840754" y="10604500"/>
            <a:ext cx="5905500" cy="40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ts val="0"/>
              </a:spcBef>
              <a:buFontTx/>
              <a:buNone/>
            </a:pPr>
            <a:r>
              <a:rPr lang="en-GB" altLang="en-US" sz="2100" b="1" dirty="0">
                <a:solidFill>
                  <a:srgbClr val="2F5597"/>
                </a:solidFill>
                <a:latin typeface="Arial" charset="0"/>
                <a:ea typeface="Arial" charset="0"/>
                <a:cs typeface="Arial" charset="0"/>
              </a:rPr>
              <a:t>Method</a:t>
            </a:r>
            <a:r>
              <a:rPr lang="en-GB" altLang="en-US" sz="2100" b="1" dirty="0">
                <a:latin typeface="Arial" charset="0"/>
                <a:ea typeface="Arial" charset="0"/>
                <a:cs typeface="Arial" charset="0"/>
              </a:rPr>
              <a:t>  </a:t>
            </a:r>
          </a:p>
          <a:p>
            <a:pPr algn="just" eaLnBrk="1" hangingPunct="1">
              <a:spcBef>
                <a:spcPct val="0"/>
              </a:spcBef>
              <a:buFontTx/>
              <a:buNone/>
            </a:pPr>
            <a:r>
              <a:rPr lang="en-US" altLang="en-US" sz="1300" dirty="0">
                <a:latin typeface="Arial" charset="0"/>
              </a:rPr>
              <a:t>The social model of care attempts to address the broader influences on health, social, cultural, environmental and economic factors as opposed to just disease and injury. The Leg Club Foundation Charity spent many years identifying the best methods for creating a data entry system that is robust, simple to use at the local level but that can be </a:t>
            </a:r>
            <a:r>
              <a:rPr lang="en-US" altLang="en-US" sz="1300" dirty="0" err="1">
                <a:latin typeface="Arial" charset="0"/>
              </a:rPr>
              <a:t>analysed</a:t>
            </a:r>
            <a:r>
              <a:rPr lang="en-US" altLang="en-US" sz="1300" dirty="0">
                <a:latin typeface="Arial" charset="0"/>
              </a:rPr>
              <a:t> in a variety of ways at the macro level.</a:t>
            </a:r>
          </a:p>
          <a:p>
            <a:pPr algn="just" eaLnBrk="1" hangingPunct="1">
              <a:spcBef>
                <a:spcPct val="0"/>
              </a:spcBef>
              <a:buFontTx/>
              <a:buNone/>
            </a:pPr>
            <a:endParaRPr lang="en-US" altLang="en-US" sz="1300" dirty="0">
              <a:latin typeface="Arial" charset="0"/>
            </a:endParaRPr>
          </a:p>
          <a:p>
            <a:pPr algn="just" eaLnBrk="1" hangingPunct="1">
              <a:spcBef>
                <a:spcPct val="0"/>
              </a:spcBef>
              <a:buFontTx/>
              <a:buNone/>
            </a:pPr>
            <a:r>
              <a:rPr lang="en-US" altLang="en-US" sz="1300" dirty="0">
                <a:latin typeface="Arial" charset="0"/>
              </a:rPr>
              <a:t>Care pathways in a Leg Club are </a:t>
            </a:r>
            <a:r>
              <a:rPr lang="en-US" altLang="en-US" sz="1300" dirty="0" err="1">
                <a:latin typeface="Arial" charset="0"/>
              </a:rPr>
              <a:t>individualised</a:t>
            </a:r>
            <a:r>
              <a:rPr lang="en-US" altLang="en-US" sz="1300" dirty="0">
                <a:latin typeface="Arial" charset="0"/>
              </a:rPr>
              <a:t> and involve a two-way relationship between the member and clinicians, in which they are encouraged to be equal partners. As advocates, the team provides members</a:t>
            </a:r>
            <a:r>
              <a:rPr lang="en-US" altLang="en-US" sz="1300" dirty="0" smtClean="0">
                <a:latin typeface="Arial" charset="0"/>
              </a:rPr>
              <a:t> (patients) and </a:t>
            </a:r>
            <a:r>
              <a:rPr lang="en-US" altLang="en-US" sz="1300" dirty="0">
                <a:latin typeface="Arial" charset="0"/>
              </a:rPr>
              <a:t>their families with sufficient information to enable them</a:t>
            </a:r>
            <a:r>
              <a:rPr lang="en-US" altLang="en-US" sz="1300" dirty="0" smtClean="0">
                <a:latin typeface="Arial" charset="0"/>
              </a:rPr>
              <a:t> to navigate and play </a:t>
            </a:r>
            <a:r>
              <a:rPr lang="en-US" altLang="en-US" sz="1300" dirty="0">
                <a:latin typeface="Arial" charset="0"/>
              </a:rPr>
              <a:t>an active part in their treatment pathway. </a:t>
            </a:r>
            <a:endParaRPr lang="en-US" altLang="en-US" sz="1300" dirty="0" smtClean="0">
              <a:latin typeface="Arial" charset="0"/>
            </a:endParaRPr>
          </a:p>
          <a:p>
            <a:pPr algn="just" eaLnBrk="1" hangingPunct="1">
              <a:spcBef>
                <a:spcPct val="0"/>
              </a:spcBef>
              <a:buFontTx/>
              <a:buNone/>
            </a:pPr>
            <a:endParaRPr lang="en-US" altLang="en-US" sz="1300" dirty="0">
              <a:latin typeface="Arial" charset="0"/>
            </a:endParaRPr>
          </a:p>
          <a:p>
            <a:pPr algn="just" eaLnBrk="1" hangingPunct="1">
              <a:spcBef>
                <a:spcPct val="0"/>
              </a:spcBef>
              <a:buFontTx/>
              <a:buNone/>
            </a:pPr>
            <a:r>
              <a:rPr lang="en-US" altLang="en-US" sz="1300" dirty="0" smtClean="0">
                <a:latin typeface="Arial" charset="0"/>
              </a:rPr>
              <a:t>By </a:t>
            </a:r>
            <a:r>
              <a:rPr lang="en-US" altLang="en-US" sz="1300" dirty="0">
                <a:latin typeface="Arial" charset="0"/>
              </a:rPr>
              <a:t>providing transparency in information-sharing, they can facilitate the members, and their families, to be in control of their care. </a:t>
            </a:r>
            <a:r>
              <a:rPr lang="en-AU" altLang="en-US" sz="1300" dirty="0">
                <a:solidFill>
                  <a:srgbClr val="000000"/>
                </a:solidFill>
                <a:latin typeface="Arial" charset="0"/>
                <a:ea typeface="Times New Roman" charset="0"/>
                <a:cs typeface="Times New Roman" charset="0"/>
              </a:rPr>
              <a:t>Just as gratifying, we have found that the members of the Leg Clubs experience companionship and become once again fully integrated into their communities, and thereby are given new meanings</a:t>
            </a:r>
            <a:r>
              <a:rPr lang="en-AU" altLang="en-US" sz="1300" dirty="0" smtClean="0">
                <a:solidFill>
                  <a:srgbClr val="000000"/>
                </a:solidFill>
                <a:latin typeface="Arial" charset="0"/>
                <a:ea typeface="Times New Roman" charset="0"/>
                <a:cs typeface="Times New Roman" charset="0"/>
              </a:rPr>
              <a:t> to and </a:t>
            </a:r>
            <a:r>
              <a:rPr lang="en-AU" altLang="en-US" sz="1300" dirty="0">
                <a:solidFill>
                  <a:srgbClr val="000000"/>
                </a:solidFill>
                <a:latin typeface="Arial" charset="0"/>
                <a:ea typeface="Times New Roman" charset="0"/>
                <a:cs typeface="Times New Roman" charset="0"/>
              </a:rPr>
              <a:t>wellbeing</a:t>
            </a:r>
            <a:r>
              <a:rPr lang="en-AU" altLang="en-US" sz="1300" dirty="0" smtClean="0">
                <a:solidFill>
                  <a:srgbClr val="000000"/>
                </a:solidFill>
                <a:latin typeface="Arial" charset="0"/>
                <a:ea typeface="Times New Roman" charset="0"/>
                <a:cs typeface="Times New Roman" charset="0"/>
              </a:rPr>
              <a:t> in </a:t>
            </a:r>
            <a:r>
              <a:rPr lang="en-AU" altLang="en-US" sz="1300" dirty="0">
                <a:solidFill>
                  <a:srgbClr val="000000"/>
                </a:solidFill>
                <a:latin typeface="Arial" charset="0"/>
                <a:ea typeface="Times New Roman" charset="0"/>
                <a:cs typeface="Times New Roman" charset="0"/>
              </a:rPr>
              <a:t>their </a:t>
            </a:r>
            <a:r>
              <a:rPr lang="en-AU" altLang="en-US" sz="1300" dirty="0" smtClean="0">
                <a:solidFill>
                  <a:srgbClr val="000000"/>
                </a:solidFill>
                <a:latin typeface="Arial" charset="0"/>
                <a:ea typeface="Times New Roman" charset="0"/>
                <a:cs typeface="Times New Roman" charset="0"/>
              </a:rPr>
              <a:t>lives.</a:t>
            </a:r>
            <a:endParaRPr lang="en-US" altLang="en-US" sz="1300" dirty="0">
              <a:latin typeface="Arial" charset="0"/>
            </a:endParaRPr>
          </a:p>
        </p:txBody>
      </p:sp>
      <p:sp>
        <p:nvSpPr>
          <p:cNvPr id="14" name="Rectangle 30"/>
          <p:cNvSpPr>
            <a:spLocks noChangeArrowheads="1"/>
          </p:cNvSpPr>
          <p:nvPr/>
        </p:nvSpPr>
        <p:spPr bwMode="auto">
          <a:xfrm>
            <a:off x="6840754" y="15151100"/>
            <a:ext cx="5892800" cy="3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a:solidFill>
                  <a:srgbClr val="2F5597"/>
                </a:solidFill>
                <a:latin typeface="Arial" charset="0"/>
                <a:ea typeface="Arial" charset="0"/>
                <a:cs typeface="Arial" charset="0"/>
              </a:rPr>
              <a:t>Discussion</a:t>
            </a:r>
            <a:r>
              <a:rPr lang="en-GB" altLang="en-US" sz="2100" b="1" dirty="0">
                <a:latin typeface="Arial" charset="0"/>
                <a:ea typeface="Arial" charset="0"/>
                <a:cs typeface="Arial" charset="0"/>
              </a:rPr>
              <a:t>  </a:t>
            </a:r>
          </a:p>
          <a:p>
            <a:pPr algn="just">
              <a:spcBef>
                <a:spcPct val="0"/>
              </a:spcBef>
              <a:buFontTx/>
              <a:buNone/>
            </a:pPr>
            <a:r>
              <a:rPr lang="en-GB" altLang="en-US" sz="1300" dirty="0">
                <a:latin typeface="Arial" charset="0"/>
              </a:rPr>
              <a:t>Medical technology in lower limb and wound management is</a:t>
            </a:r>
            <a:r>
              <a:rPr lang="en-GB" altLang="en-US" sz="1300" dirty="0" smtClean="0">
                <a:latin typeface="Arial" charset="0"/>
              </a:rPr>
              <a:t> evolving continually and </a:t>
            </a:r>
            <a:r>
              <a:rPr lang="en-GB" altLang="en-US" sz="1300" dirty="0">
                <a:latin typeface="Arial" charset="0"/>
              </a:rPr>
              <a:t>there are currently new and </a:t>
            </a:r>
            <a:r>
              <a:rPr lang="en-GB" altLang="en-US" sz="1300" dirty="0" smtClean="0">
                <a:latin typeface="Arial" charset="0"/>
              </a:rPr>
              <a:t>progressive </a:t>
            </a:r>
            <a:r>
              <a:rPr lang="en-GB" altLang="en-US" sz="1300" dirty="0">
                <a:latin typeface="Arial" charset="0"/>
              </a:rPr>
              <a:t>ways in which leg ulcers can be managed.</a:t>
            </a:r>
            <a:r>
              <a:rPr lang="en-GB" altLang="en-US" sz="1300" dirty="0" smtClean="0">
                <a:latin typeface="Arial" charset="0"/>
              </a:rPr>
              <a:t> However, </a:t>
            </a:r>
            <a:r>
              <a:rPr lang="en-GB" altLang="en-US" sz="1300" dirty="0">
                <a:latin typeface="Arial" charset="0"/>
              </a:rPr>
              <a:t>an entrepreneurial approach to management of the lower limb relies on clinicians working </a:t>
            </a:r>
            <a:r>
              <a:rPr lang="en-GB" altLang="en-US" sz="1300" dirty="0" smtClean="0">
                <a:latin typeface="Arial" charset="0"/>
              </a:rPr>
              <a:t>collaboratively as a multidisciplinary team </a:t>
            </a:r>
            <a:r>
              <a:rPr lang="en-US" altLang="en-US" sz="1300" dirty="0" smtClean="0">
                <a:latin typeface="Arial" charset="0"/>
              </a:rPr>
              <a:t>to </a:t>
            </a:r>
            <a:r>
              <a:rPr lang="en-US" altLang="en-US" sz="1300" dirty="0">
                <a:latin typeface="Arial" charset="0"/>
              </a:rPr>
              <a:t>ensure</a:t>
            </a:r>
            <a:r>
              <a:rPr lang="en-US" altLang="en-US" sz="1300" dirty="0" smtClean="0">
                <a:latin typeface="Arial" charset="0"/>
              </a:rPr>
              <a:t> that standards in the quality </a:t>
            </a:r>
            <a:r>
              <a:rPr lang="en-US" altLang="en-US" sz="1300" dirty="0">
                <a:latin typeface="Arial" charset="0"/>
              </a:rPr>
              <a:t>of </a:t>
            </a:r>
            <a:r>
              <a:rPr lang="en-US" altLang="en-US" sz="1300" dirty="0" smtClean="0">
                <a:latin typeface="Arial" charset="0"/>
              </a:rPr>
              <a:t>an assessment </a:t>
            </a:r>
            <a:r>
              <a:rPr lang="en-US" altLang="en-US" sz="1300" dirty="0">
                <a:latin typeface="Arial" charset="0"/>
              </a:rPr>
              <a:t>of the lower limb, </a:t>
            </a:r>
            <a:r>
              <a:rPr lang="en-US" altLang="en-US" sz="1300" dirty="0" smtClean="0">
                <a:latin typeface="Arial" charset="0"/>
              </a:rPr>
              <a:t>person-</a:t>
            </a:r>
            <a:r>
              <a:rPr lang="en-US" altLang="en-US" sz="1300" dirty="0" err="1" smtClean="0">
                <a:latin typeface="Arial" charset="0"/>
              </a:rPr>
              <a:t>centred</a:t>
            </a:r>
            <a:r>
              <a:rPr lang="en-US" altLang="en-US" sz="1300" dirty="0" smtClean="0">
                <a:latin typeface="Arial" charset="0"/>
              </a:rPr>
              <a:t> wound </a:t>
            </a:r>
            <a:r>
              <a:rPr lang="en-US" altLang="en-US" sz="1300" dirty="0">
                <a:latin typeface="Arial" charset="0"/>
              </a:rPr>
              <a:t>management and wellbeing</a:t>
            </a:r>
            <a:r>
              <a:rPr lang="en-US" altLang="en-US" sz="1300" dirty="0" smtClean="0">
                <a:latin typeface="Arial" charset="0"/>
              </a:rPr>
              <a:t> are </a:t>
            </a:r>
            <a:r>
              <a:rPr lang="en-US" altLang="en-US" sz="1300" dirty="0">
                <a:latin typeface="Arial" charset="0"/>
              </a:rPr>
              <a:t>high priority</a:t>
            </a:r>
            <a:r>
              <a:rPr lang="en-GB" altLang="en-US" sz="1300" dirty="0">
                <a:latin typeface="Arial" charset="0"/>
              </a:rPr>
              <a:t>. </a:t>
            </a:r>
          </a:p>
          <a:p>
            <a:pPr algn="just">
              <a:spcBef>
                <a:spcPct val="0"/>
              </a:spcBef>
              <a:buFontTx/>
              <a:buNone/>
            </a:pPr>
            <a:endParaRPr lang="en-GB" altLang="en-US" sz="1300" dirty="0">
              <a:latin typeface="Arial" charset="0"/>
            </a:endParaRPr>
          </a:p>
          <a:p>
            <a:pPr algn="just">
              <a:spcBef>
                <a:spcPct val="0"/>
              </a:spcBef>
              <a:buFontTx/>
              <a:buNone/>
            </a:pPr>
            <a:r>
              <a:rPr lang="en-GB" altLang="en-US" sz="1300" dirty="0">
                <a:latin typeface="Arial" charset="0"/>
              </a:rPr>
              <a:t>With the escalated exposure of the Leg Club model comes the increased need to demonstrate its effectiveness and the Foundation is now </a:t>
            </a:r>
            <a:r>
              <a:rPr lang="en-GB" altLang="en-US" sz="1300" dirty="0" smtClean="0">
                <a:latin typeface="Arial" charset="0"/>
              </a:rPr>
              <a:t>focusing </a:t>
            </a:r>
            <a:r>
              <a:rPr lang="en-GB" altLang="en-US" sz="1300" dirty="0">
                <a:latin typeface="Arial" charset="0"/>
              </a:rPr>
              <a:t>on producing evidence in outcomes, recurrence and </a:t>
            </a:r>
            <a:r>
              <a:rPr lang="en-GB" altLang="en-US" sz="1300" dirty="0" smtClean="0">
                <a:latin typeface="Arial" charset="0"/>
              </a:rPr>
              <a:t>cost-effectiveness</a:t>
            </a:r>
            <a:r>
              <a:rPr lang="en-GB" altLang="en-US" sz="1300" dirty="0">
                <a:latin typeface="Arial" charset="0"/>
              </a:rPr>
              <a:t>.  </a:t>
            </a:r>
            <a:endParaRPr lang="en-GB" altLang="en-US" sz="1300" dirty="0" smtClean="0">
              <a:latin typeface="Arial" charset="0"/>
            </a:endParaRPr>
          </a:p>
          <a:p>
            <a:pPr algn="just">
              <a:spcBef>
                <a:spcPct val="0"/>
              </a:spcBef>
              <a:buFontTx/>
              <a:buNone/>
            </a:pPr>
            <a:endParaRPr lang="en-GB" altLang="en-US" sz="1300" dirty="0">
              <a:latin typeface="Arial" charset="0"/>
            </a:endParaRPr>
          </a:p>
          <a:p>
            <a:pPr algn="just">
              <a:spcBef>
                <a:spcPct val="0"/>
              </a:spcBef>
              <a:buFontTx/>
              <a:buNone/>
            </a:pPr>
            <a:r>
              <a:rPr lang="en-GB" altLang="en-US" sz="1300" dirty="0" smtClean="0">
                <a:latin typeface="Arial" charset="0"/>
              </a:rPr>
              <a:t>Creating informatics</a:t>
            </a:r>
            <a:r>
              <a:rPr lang="en-GB" altLang="en-US" sz="1300" dirty="0">
                <a:latin typeface="Arial" charset="0"/>
              </a:rPr>
              <a:t> is one of the key priorities for the Leg Club Foundation as </a:t>
            </a:r>
            <a:r>
              <a:rPr lang="en-GB" altLang="en-US" sz="1300" dirty="0" smtClean="0">
                <a:latin typeface="Arial" charset="0"/>
              </a:rPr>
              <a:t>that </a:t>
            </a:r>
            <a:r>
              <a:rPr lang="en-GB" altLang="en-US" sz="1300" dirty="0">
                <a:latin typeface="Arial" charset="0"/>
              </a:rPr>
              <a:t>demonstrates to the clinician and NHS provider how basic digital information-sharing can provide evidence and really change within a Leg Club.</a:t>
            </a:r>
            <a:r>
              <a:rPr lang="en-GB" altLang="en-US" sz="1300" dirty="0" smtClean="0">
                <a:latin typeface="Arial" charset="0"/>
              </a:rPr>
              <a:t> Since the introduction of digital technology within the Leg Club network, the </a:t>
            </a:r>
            <a:r>
              <a:rPr lang="en-GB" altLang="en-US" sz="1300" dirty="0">
                <a:latin typeface="Arial" charset="0"/>
              </a:rPr>
              <a:t>board of Trustees</a:t>
            </a:r>
            <a:r>
              <a:rPr lang="en-GB" altLang="en-US" sz="1300" dirty="0" smtClean="0">
                <a:latin typeface="Arial" charset="0"/>
              </a:rPr>
              <a:t> is </a:t>
            </a:r>
            <a:r>
              <a:rPr lang="en-GB" altLang="en-US" sz="1300" dirty="0">
                <a:latin typeface="Arial" charset="0"/>
              </a:rPr>
              <a:t>now starting to obtain good </a:t>
            </a:r>
            <a:r>
              <a:rPr lang="en-GB" altLang="en-US" sz="1300" dirty="0" smtClean="0">
                <a:latin typeface="Arial" charset="0"/>
              </a:rPr>
              <a:t>evidence. </a:t>
            </a:r>
            <a:endParaRPr lang="en-US" altLang="en-US" sz="1300" dirty="0">
              <a:latin typeface="Arial" charset="0"/>
            </a:endParaRPr>
          </a:p>
        </p:txBody>
      </p:sp>
      <p:sp>
        <p:nvSpPr>
          <p:cNvPr id="15" name="Text Box 11"/>
          <p:cNvSpPr txBox="1">
            <a:spLocks noChangeArrowheads="1"/>
          </p:cNvSpPr>
          <p:nvPr/>
        </p:nvSpPr>
        <p:spPr bwMode="auto">
          <a:xfrm>
            <a:off x="950722" y="15190619"/>
            <a:ext cx="579799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a:solidFill>
                  <a:srgbClr val="2F5597"/>
                </a:solidFill>
                <a:latin typeface="Arial" charset="0"/>
                <a:ea typeface="Arial" charset="0"/>
                <a:cs typeface="Arial" charset="0"/>
              </a:rPr>
              <a:t>Results</a:t>
            </a:r>
            <a:r>
              <a:rPr lang="en-GB" altLang="en-US" sz="2100" b="1" dirty="0">
                <a:latin typeface="Arial" charset="0"/>
                <a:ea typeface="Arial" charset="0"/>
                <a:cs typeface="Arial" charset="0"/>
              </a:rPr>
              <a:t> </a:t>
            </a:r>
            <a:r>
              <a:rPr lang="en-US" altLang="en-US" sz="2100" dirty="0">
                <a:latin typeface="Arial" charset="0"/>
              </a:rPr>
              <a:t> </a:t>
            </a:r>
            <a:endParaRPr lang="en-GB" altLang="en-US" sz="2100" dirty="0">
              <a:latin typeface="Arial" charset="0"/>
            </a:endParaRPr>
          </a:p>
          <a:p>
            <a:pPr algn="just">
              <a:spcBef>
                <a:spcPct val="0"/>
              </a:spcBef>
              <a:buFontTx/>
              <a:buNone/>
            </a:pPr>
            <a:r>
              <a:rPr lang="en-US" altLang="en-US" sz="1300" dirty="0" smtClean="0">
                <a:latin typeface="Arial" charset="0"/>
              </a:rPr>
              <a:t>One priority of Leg Club research was to examine effectiveness in terms of not only clinical outcomes but also member satisfaction, quality of life, wellbeing, and cost-effectiveness. </a:t>
            </a:r>
          </a:p>
          <a:p>
            <a:pPr algn="just">
              <a:spcBef>
                <a:spcPct val="0"/>
              </a:spcBef>
              <a:buFontTx/>
              <a:buNone/>
            </a:pPr>
            <a:endParaRPr lang="en-GB" altLang="en-US" sz="1300" dirty="0">
              <a:latin typeface="Arial" charset="0"/>
              <a:ea typeface="Arial" charset="0"/>
              <a:cs typeface="Arial" charset="0"/>
            </a:endParaRPr>
          </a:p>
          <a:p>
            <a:pPr algn="just">
              <a:spcBef>
                <a:spcPct val="0"/>
              </a:spcBef>
              <a:buFontTx/>
              <a:buNone/>
            </a:pPr>
            <a:r>
              <a:rPr lang="en-GB" altLang="en-US" sz="1300" dirty="0">
                <a:latin typeface="Arial" charset="0"/>
                <a:ea typeface="Arial" charset="0"/>
                <a:cs typeface="Arial" charset="0"/>
              </a:rPr>
              <a:t>Building an evidence base is one of the </a:t>
            </a:r>
            <a:r>
              <a:rPr lang="en-GB" altLang="en-US" sz="1300" dirty="0" smtClean="0">
                <a:latin typeface="Arial" charset="0"/>
                <a:ea typeface="Arial" charset="0"/>
                <a:cs typeface="Arial" charset="0"/>
              </a:rPr>
              <a:t>Foundation’s </a:t>
            </a:r>
            <a:r>
              <a:rPr lang="en-GB" altLang="en-US" sz="1300" dirty="0">
                <a:latin typeface="Arial" charset="0"/>
                <a:ea typeface="Arial" charset="0"/>
                <a:cs typeface="Arial" charset="0"/>
              </a:rPr>
              <a:t>key </a:t>
            </a:r>
            <a:r>
              <a:rPr lang="en-GB" altLang="en-US" sz="1300" dirty="0" smtClean="0">
                <a:latin typeface="Arial" charset="0"/>
                <a:ea typeface="Arial" charset="0"/>
                <a:cs typeface="Arial" charset="0"/>
              </a:rPr>
              <a:t>priorities in order </a:t>
            </a:r>
            <a:r>
              <a:rPr lang="en-GB" altLang="en-US" sz="1300" dirty="0">
                <a:latin typeface="Arial" charset="0"/>
                <a:ea typeface="Arial" charset="0"/>
                <a:cs typeface="Arial" charset="0"/>
              </a:rPr>
              <a:t>to reassure clinicians and demonstrate to them and their NHS provider how basic digital Leg Club information sharing services can really transform lower limb </a:t>
            </a:r>
            <a:r>
              <a:rPr lang="en-GB" altLang="en-US" sz="1300" dirty="0" smtClean="0">
                <a:latin typeface="Arial" charset="0"/>
                <a:ea typeface="Arial" charset="0"/>
                <a:cs typeface="Arial" charset="0"/>
              </a:rPr>
              <a:t>health care</a:t>
            </a:r>
            <a:r>
              <a:rPr lang="en-GB" altLang="en-US" sz="1300" dirty="0">
                <a:latin typeface="Arial" charset="0"/>
                <a:ea typeface="Arial" charset="0"/>
                <a:cs typeface="Arial" charset="0"/>
              </a:rPr>
              <a:t> in a positive way. Recent research demonstrated</a:t>
            </a:r>
            <a:r>
              <a:rPr lang="en-GB" altLang="en-US" sz="1300" dirty="0" smtClean="0">
                <a:latin typeface="Arial" charset="0"/>
                <a:ea typeface="Arial" charset="0"/>
                <a:cs typeface="Arial" charset="0"/>
              </a:rPr>
              <a:t> high </a:t>
            </a:r>
            <a:r>
              <a:rPr lang="en-GB" altLang="en-US" sz="1300" dirty="0">
                <a:latin typeface="Arial" charset="0"/>
                <a:ea typeface="Arial" charset="0"/>
                <a:cs typeface="Arial" charset="0"/>
              </a:rPr>
              <a:t>levels of satisfaction with nursing </a:t>
            </a:r>
            <a:r>
              <a:rPr lang="en-GB" altLang="en-US" sz="1300" dirty="0" smtClean="0">
                <a:latin typeface="Arial" charset="0"/>
                <a:ea typeface="Arial" charset="0"/>
                <a:cs typeface="Arial" charset="0"/>
              </a:rPr>
              <a:t>staff, which is </a:t>
            </a:r>
            <a:r>
              <a:rPr lang="en-GB" altLang="en-US" sz="1300" dirty="0">
                <a:latin typeface="Arial" charset="0"/>
                <a:ea typeface="Arial" charset="0"/>
                <a:cs typeface="Arial" charset="0"/>
              </a:rPr>
              <a:t>very encouraging. It </a:t>
            </a:r>
            <a:r>
              <a:rPr lang="en-GB" altLang="en-US" sz="1300" dirty="0" smtClean="0">
                <a:latin typeface="Arial" charset="0"/>
                <a:ea typeface="Arial" charset="0"/>
                <a:cs typeface="Arial" charset="0"/>
              </a:rPr>
              <a:t>demonstrates </a:t>
            </a:r>
            <a:r>
              <a:rPr lang="en-GB" altLang="en-US" sz="1300" dirty="0">
                <a:latin typeface="Arial" charset="0"/>
                <a:ea typeface="Arial" charset="0"/>
                <a:cs typeface="Arial" charset="0"/>
              </a:rPr>
              <a:t>that the nursing care that members receive is at least as high as it would be in a traditional clinical environment, and that </a:t>
            </a:r>
            <a:r>
              <a:rPr lang="en-GB" altLang="en-US" sz="1300" dirty="0" smtClean="0">
                <a:latin typeface="Arial" charset="0"/>
                <a:ea typeface="Arial" charset="0"/>
                <a:cs typeface="Arial" charset="0"/>
              </a:rPr>
              <a:t>that </a:t>
            </a:r>
            <a:r>
              <a:rPr lang="en-GB" altLang="en-US" sz="1300" dirty="0">
                <a:latin typeface="Arial" charset="0"/>
                <a:ea typeface="Arial" charset="0"/>
                <a:cs typeface="Arial" charset="0"/>
              </a:rPr>
              <a:t>is recognised by those receiving the care. </a:t>
            </a:r>
          </a:p>
          <a:p>
            <a:pPr algn="just">
              <a:spcBef>
                <a:spcPct val="0"/>
              </a:spcBef>
              <a:buFontTx/>
              <a:buNone/>
            </a:pPr>
            <a:endParaRPr lang="en-GB" altLang="en-US" sz="1300" dirty="0">
              <a:latin typeface="Arial" charset="0"/>
              <a:ea typeface="Arial" charset="0"/>
              <a:cs typeface="Arial" charset="0"/>
            </a:endParaRPr>
          </a:p>
          <a:p>
            <a:pPr algn="just">
              <a:spcBef>
                <a:spcPct val="0"/>
              </a:spcBef>
              <a:buFontTx/>
              <a:buNone/>
            </a:pPr>
            <a:r>
              <a:rPr lang="en-GB" altLang="en-US" sz="1300" dirty="0">
                <a:latin typeface="Arial" charset="0"/>
                <a:ea typeface="Arial" charset="0"/>
                <a:cs typeface="Arial" charset="0"/>
              </a:rPr>
              <a:t>Initial work on wellbeing suggests that the model improves wellbeing, and that social interaction has a key part to play in </a:t>
            </a:r>
            <a:r>
              <a:rPr lang="en-GB" altLang="en-US" sz="1300" dirty="0" smtClean="0">
                <a:latin typeface="Arial" charset="0"/>
                <a:ea typeface="Arial" charset="0"/>
                <a:cs typeface="Arial" charset="0"/>
              </a:rPr>
              <a:t>that </a:t>
            </a:r>
            <a:r>
              <a:rPr lang="en-GB" altLang="en-US" sz="1300" dirty="0">
                <a:latin typeface="Arial" charset="0"/>
                <a:ea typeface="Arial" charset="0"/>
                <a:cs typeface="Arial" charset="0"/>
              </a:rPr>
              <a:t>aspect of holistic management. Members’ shared experience appears to be the influencing factor here; further qualitative research could be extremely useful in assessing </a:t>
            </a:r>
            <a:r>
              <a:rPr lang="en-GB" altLang="en-US" sz="1300" dirty="0" smtClean="0">
                <a:latin typeface="Arial" charset="0"/>
                <a:ea typeface="Arial" charset="0"/>
                <a:cs typeface="Arial" charset="0"/>
              </a:rPr>
              <a:t>that issue. </a:t>
            </a:r>
            <a:endParaRPr lang="en-GB" altLang="en-US" sz="1300" dirty="0">
              <a:latin typeface="Arial" charset="0"/>
              <a:ea typeface="Arial" charset="0"/>
              <a:cs typeface="Arial" charset="0"/>
            </a:endParaRPr>
          </a:p>
          <a:p>
            <a:pPr>
              <a:spcBef>
                <a:spcPct val="0"/>
              </a:spcBef>
              <a:buFontTx/>
              <a:buNone/>
            </a:pPr>
            <a:endParaRPr lang="en-GB" altLang="en-US" sz="1300" dirty="0">
              <a:latin typeface="Arial" charset="0"/>
              <a:ea typeface="Arial" charset="0"/>
              <a:cs typeface="Arial" charset="0"/>
            </a:endParaRPr>
          </a:p>
          <a:p>
            <a:pPr>
              <a:spcBef>
                <a:spcPct val="0"/>
              </a:spcBef>
              <a:buFontTx/>
              <a:buNone/>
            </a:pPr>
            <a:r>
              <a:rPr lang="en-GB" altLang="en-US" sz="1300" dirty="0">
                <a:latin typeface="Arial" charset="0"/>
                <a:ea typeface="Arial" charset="0"/>
                <a:cs typeface="Arial" charset="0"/>
              </a:rPr>
              <a:t> </a:t>
            </a:r>
          </a:p>
          <a:p>
            <a:pPr>
              <a:spcBef>
                <a:spcPct val="0"/>
              </a:spcBef>
              <a:buFontTx/>
              <a:buNone/>
            </a:pPr>
            <a:endParaRPr lang="en-US" altLang="en-US" sz="1300" dirty="0">
              <a:latin typeface="Arial" charset="0"/>
            </a:endParaRPr>
          </a:p>
        </p:txBody>
      </p:sp>
      <p:sp>
        <p:nvSpPr>
          <p:cNvPr id="18" name="Rectangle 30"/>
          <p:cNvSpPr>
            <a:spLocks noChangeArrowheads="1"/>
          </p:cNvSpPr>
          <p:nvPr/>
        </p:nvSpPr>
        <p:spPr bwMode="auto">
          <a:xfrm>
            <a:off x="950722" y="19434977"/>
            <a:ext cx="11595989"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smtClean="0">
                <a:solidFill>
                  <a:srgbClr val="2F5597"/>
                </a:solidFill>
                <a:latin typeface="Arial" charset="0"/>
                <a:ea typeface="Arial" charset="0"/>
                <a:cs typeface="Arial" charset="0"/>
              </a:rPr>
              <a:t>Conclusion</a:t>
            </a:r>
            <a:r>
              <a:rPr lang="en-GB" altLang="en-US" sz="2100" b="1" dirty="0" smtClean="0">
                <a:latin typeface="Arial" charset="0"/>
                <a:ea typeface="Arial" charset="0"/>
                <a:cs typeface="Arial" charset="0"/>
              </a:rPr>
              <a:t>  </a:t>
            </a:r>
            <a:endParaRPr lang="en-GB" altLang="en-US" sz="2100" b="1" dirty="0">
              <a:latin typeface="Arial" charset="0"/>
              <a:ea typeface="Arial" charset="0"/>
              <a:cs typeface="Arial" charset="0"/>
            </a:endParaRPr>
          </a:p>
          <a:p>
            <a:pPr marL="285750" indent="-285750" algn="just">
              <a:buClr>
                <a:srgbClr val="FF0000"/>
              </a:buClr>
              <a:buSzPct val="132000"/>
              <a:buFont typeface="Wingdings" charset="2"/>
              <a:buChar char="v"/>
            </a:pPr>
            <a:r>
              <a:rPr lang="en-GB" sz="1300" dirty="0">
                <a:solidFill>
                  <a:srgbClr val="000000"/>
                </a:solidFill>
                <a:latin typeface="Arial" charset="0"/>
                <a:ea typeface="Times New Roman" charset="0"/>
              </a:rPr>
              <a:t>Patient-centred care is referred to frequently in medicine but its comprehensive application to wound management is both complex and overdue.</a:t>
            </a:r>
            <a:r>
              <a:rPr lang="en-GB" sz="1300" dirty="0" smtClean="0">
                <a:solidFill>
                  <a:srgbClr val="000000"/>
                </a:solidFill>
                <a:latin typeface="Arial" charset="0"/>
                <a:ea typeface="Times New Roman" charset="0"/>
              </a:rPr>
              <a:t> </a:t>
            </a:r>
            <a:br>
              <a:rPr lang="en-GB" sz="1300" dirty="0" smtClean="0">
                <a:solidFill>
                  <a:srgbClr val="000000"/>
                </a:solidFill>
                <a:latin typeface="Arial" charset="0"/>
                <a:ea typeface="Times New Roman" charset="0"/>
              </a:rPr>
            </a:br>
            <a:r>
              <a:rPr lang="en-GB" sz="1300" dirty="0" smtClean="0">
                <a:solidFill>
                  <a:srgbClr val="000000"/>
                </a:solidFill>
                <a:latin typeface="Arial" charset="0"/>
                <a:ea typeface="Times New Roman" charset="0"/>
              </a:rPr>
              <a:t>The </a:t>
            </a:r>
            <a:r>
              <a:rPr lang="en-GB" sz="1300" dirty="0">
                <a:solidFill>
                  <a:srgbClr val="000000"/>
                </a:solidFill>
                <a:latin typeface="Arial" charset="0"/>
                <a:ea typeface="Times New Roman" charset="0"/>
              </a:rPr>
              <a:t>core concept of person-centred care and its application to lower limb management is looking at the whole person, not just the wound</a:t>
            </a:r>
            <a:r>
              <a:rPr lang="en-GB" sz="1400" dirty="0" smtClean="0">
                <a:solidFill>
                  <a:srgbClr val="000000"/>
                </a:solidFill>
                <a:latin typeface="Arial" charset="0"/>
                <a:ea typeface="Times New Roman" charset="0"/>
              </a:rPr>
              <a:t>.</a:t>
            </a:r>
          </a:p>
          <a:p>
            <a:pPr marL="285750" indent="-285750" algn="just">
              <a:buClr>
                <a:srgbClr val="FF0000"/>
              </a:buClr>
              <a:buSzPct val="132000"/>
              <a:buFont typeface="Wingdings" charset="2"/>
              <a:buChar char="v"/>
            </a:pPr>
            <a:endParaRPr lang="en-GB" sz="1400" dirty="0">
              <a:solidFill>
                <a:srgbClr val="000000"/>
              </a:solidFill>
              <a:latin typeface="Arial" charset="0"/>
              <a:ea typeface="Times New Roman" charset="0"/>
            </a:endParaRPr>
          </a:p>
          <a:p>
            <a:pPr marL="285750" indent="-285750" algn="just">
              <a:buClr>
                <a:srgbClr val="FF0000"/>
              </a:buClr>
              <a:buSzPct val="132000"/>
              <a:buFont typeface="Wingdings" charset="2"/>
              <a:buChar char="v"/>
            </a:pPr>
            <a:r>
              <a:rPr lang="en-GB" altLang="en-US" sz="1300" dirty="0" smtClean="0">
                <a:solidFill>
                  <a:srgbClr val="000000"/>
                </a:solidFill>
                <a:latin typeface="Arial" charset="0"/>
                <a:ea typeface="Arial" charset="0"/>
                <a:cs typeface="Arial" charset="0"/>
              </a:rPr>
              <a:t>The Leg Club model moves firmly from the ‘paternal’ model of care delivery in a ‘clinical’ environment, to delivery in a familiar place of social activity </a:t>
            </a:r>
            <a:br>
              <a:rPr lang="en-GB" altLang="en-US" sz="1300" dirty="0" smtClean="0">
                <a:solidFill>
                  <a:srgbClr val="000000"/>
                </a:solidFill>
                <a:latin typeface="Arial" charset="0"/>
                <a:ea typeface="Arial" charset="0"/>
                <a:cs typeface="Arial" charset="0"/>
              </a:rPr>
            </a:br>
            <a:r>
              <a:rPr lang="en-GB" altLang="en-US" sz="1300" dirty="0" smtClean="0">
                <a:solidFill>
                  <a:srgbClr val="000000"/>
                </a:solidFill>
                <a:latin typeface="Arial" charset="0"/>
                <a:ea typeface="Arial" charset="0"/>
                <a:cs typeface="Arial" charset="0"/>
              </a:rPr>
              <a:t>in the community, such as a church hall, village hall or similar. That fosters a friendly and welcoming environment, where the members are motivated and empowered to take ownership of their own care, and encouraged, through that sense of ownership, to become stakeholders in their treatment. </a:t>
            </a:r>
          </a:p>
          <a:p>
            <a:pPr marL="285750" indent="-285750" algn="just">
              <a:buClr>
                <a:srgbClr val="FF0000"/>
              </a:buClr>
              <a:buSzPct val="132000"/>
              <a:buFont typeface="Wingdings" charset="2"/>
              <a:buChar char="v"/>
            </a:pPr>
            <a:endParaRPr lang="en-GB" sz="1400" dirty="0">
              <a:solidFill>
                <a:srgbClr val="000000"/>
              </a:solidFill>
              <a:latin typeface="Arial" charset="0"/>
              <a:ea typeface="Times New Roman" charset="0"/>
            </a:endParaRPr>
          </a:p>
          <a:p>
            <a:pPr marL="285750" indent="-285750" algn="just">
              <a:buClr>
                <a:srgbClr val="FF0000"/>
              </a:buClr>
              <a:buSzPct val="132000"/>
              <a:buFont typeface="Wingdings" charset="2"/>
              <a:buChar char="v"/>
            </a:pPr>
            <a:r>
              <a:rPr lang="en-GB" sz="1400" dirty="0" smtClean="0">
                <a:solidFill>
                  <a:srgbClr val="000000"/>
                </a:solidFill>
                <a:latin typeface="Arial" charset="0"/>
                <a:ea typeface="Times New Roman" charset="0"/>
              </a:rPr>
              <a:t>I</a:t>
            </a:r>
            <a:r>
              <a:rPr lang="en-GB" sz="1300" dirty="0" smtClean="0">
                <a:latin typeface="Arial" charset="0"/>
                <a:ea typeface="Times New Roman" charset="0"/>
              </a:rPr>
              <a:t>ndividuals </a:t>
            </a:r>
            <a:r>
              <a:rPr lang="en-GB" sz="1300" dirty="0">
                <a:latin typeface="Arial" charset="0"/>
                <a:ea typeface="Times New Roman" charset="0"/>
              </a:rPr>
              <a:t>observe things that busy professionals do </a:t>
            </a:r>
            <a:r>
              <a:rPr lang="en-GB" sz="1300" dirty="0" smtClean="0">
                <a:latin typeface="Arial" charset="0"/>
                <a:ea typeface="Times New Roman" charset="0"/>
              </a:rPr>
              <a:t>not; therefore, it is </a:t>
            </a:r>
            <a:r>
              <a:rPr lang="en-GB" sz="1300" dirty="0">
                <a:latin typeface="Arial" charset="0"/>
                <a:ea typeface="Times New Roman" charset="0"/>
              </a:rPr>
              <a:t>essential to include them at the centre of what we do in improving their care. However, we need to be willing to do what it takes to incorporate a person-centred approach and be an advocate for our </a:t>
            </a:r>
            <a:r>
              <a:rPr lang="en-GB" sz="1300" dirty="0" smtClean="0">
                <a:latin typeface="Arial" charset="0"/>
                <a:ea typeface="Times New Roman" charset="0"/>
              </a:rPr>
              <a:t>client </a:t>
            </a:r>
            <a:r>
              <a:rPr lang="en-GB" sz="1300" dirty="0">
                <a:latin typeface="Arial" charset="0"/>
                <a:ea typeface="Times New Roman" charset="0"/>
              </a:rPr>
              <a:t>group.</a:t>
            </a:r>
            <a:r>
              <a:rPr lang="en-GB" sz="1300" dirty="0" smtClean="0">
                <a:latin typeface="Arial" charset="0"/>
                <a:ea typeface="Times New Roman" charset="0"/>
              </a:rPr>
              <a:t>  That </a:t>
            </a:r>
            <a:r>
              <a:rPr lang="en-GB" sz="1300" dirty="0">
                <a:latin typeface="Arial" charset="0"/>
                <a:ea typeface="Times New Roman" charset="0"/>
              </a:rPr>
              <a:t>means giving </a:t>
            </a:r>
            <a:r>
              <a:rPr lang="en-GB" sz="1300" dirty="0" smtClean="0">
                <a:latin typeface="Arial" charset="0"/>
                <a:ea typeface="Times New Roman" charset="0"/>
              </a:rPr>
              <a:t>those in our care a </a:t>
            </a:r>
            <a:r>
              <a:rPr lang="en-GB" sz="1300" dirty="0">
                <a:latin typeface="Arial" charset="0"/>
                <a:ea typeface="Times New Roman" charset="0"/>
              </a:rPr>
              <a:t>voice, and</a:t>
            </a:r>
            <a:r>
              <a:rPr lang="en-GB" sz="1300" dirty="0" smtClean="0">
                <a:latin typeface="Arial" charset="0"/>
                <a:ea typeface="Times New Roman" charset="0"/>
              </a:rPr>
              <a:t> being prepared </a:t>
            </a:r>
            <a:r>
              <a:rPr lang="en-GB" sz="1300" dirty="0">
                <a:latin typeface="Arial" charset="0"/>
                <a:ea typeface="Times New Roman" charset="0"/>
              </a:rPr>
              <a:t>to listen to what they have to say, and to act on</a:t>
            </a:r>
            <a:r>
              <a:rPr lang="en-GB" sz="1300" dirty="0" smtClean="0">
                <a:latin typeface="Arial" charset="0"/>
                <a:ea typeface="Times New Roman" charset="0"/>
              </a:rPr>
              <a:t> it. </a:t>
            </a:r>
            <a:r>
              <a:rPr lang="en-GB" sz="1300" dirty="0">
                <a:latin typeface="Arial" charset="0"/>
                <a:ea typeface="Times New Roman" charset="0"/>
              </a:rPr>
              <a:t>We need to develop guidance</a:t>
            </a:r>
            <a:r>
              <a:rPr lang="en-GB" sz="1300" dirty="0" smtClean="0">
                <a:latin typeface="Arial" charset="0"/>
                <a:ea typeface="Times New Roman" charset="0"/>
              </a:rPr>
              <a:t> and </a:t>
            </a:r>
            <a:r>
              <a:rPr lang="en-GB" sz="1300" dirty="0">
                <a:latin typeface="Arial" charset="0"/>
                <a:ea typeface="Times New Roman" charset="0"/>
              </a:rPr>
              <a:t>procedures that make</a:t>
            </a:r>
            <a:r>
              <a:rPr lang="en-GB" sz="1300" dirty="0" smtClean="0">
                <a:latin typeface="Arial" charset="0"/>
                <a:ea typeface="Times New Roman" charset="0"/>
              </a:rPr>
              <a:t> the </a:t>
            </a:r>
            <a:r>
              <a:rPr lang="en-GB" sz="1300" dirty="0">
                <a:latin typeface="Arial" charset="0"/>
                <a:ea typeface="Times New Roman" charset="0"/>
              </a:rPr>
              <a:t>concept a functional aspect of a clinician’s everyday care, so that patients receive the support and advocacy that they need.</a:t>
            </a:r>
            <a:r>
              <a:rPr lang="en-GB" sz="1300" dirty="0">
                <a:latin typeface="Arial" charset="0"/>
                <a:ea typeface="Times New Roman" charset="0"/>
                <a:cs typeface="Times New Roman" charset="0"/>
              </a:rPr>
              <a:t> </a:t>
            </a:r>
            <a:endParaRPr lang="en-GB" sz="1300" dirty="0" smtClean="0">
              <a:latin typeface="Arial" charset="0"/>
              <a:ea typeface="Times New Roman" charset="0"/>
              <a:cs typeface="Times New Roman" charset="0"/>
            </a:endParaRPr>
          </a:p>
          <a:p>
            <a:pPr marL="285750" indent="-285750" algn="just">
              <a:buClr>
                <a:srgbClr val="FF0000"/>
              </a:buClr>
              <a:buSzPct val="132000"/>
              <a:buFont typeface="Wingdings" charset="2"/>
              <a:buChar char="v"/>
            </a:pPr>
            <a:endParaRPr lang="en-GB" sz="1300" dirty="0">
              <a:latin typeface="Arial" charset="0"/>
              <a:ea typeface="Times New Roman" charset="0"/>
              <a:cs typeface="Times New Roman" charset="0"/>
            </a:endParaRPr>
          </a:p>
          <a:p>
            <a:pPr marL="285750" indent="-285750" algn="just">
              <a:buClr>
                <a:srgbClr val="FF0000"/>
              </a:buClr>
              <a:buSzPct val="132000"/>
              <a:buFont typeface="Wingdings" charset="2"/>
              <a:buChar char="v"/>
            </a:pPr>
            <a:r>
              <a:rPr lang="en-GB" sz="1300" dirty="0" smtClean="0">
                <a:latin typeface="Arial" charset="0"/>
                <a:ea typeface="Times New Roman" charset="0"/>
                <a:cs typeface="Times New Roman" charset="0"/>
              </a:rPr>
              <a:t>Moving </a:t>
            </a:r>
            <a:r>
              <a:rPr lang="en-GB" sz="1300" dirty="0">
                <a:latin typeface="Arial" charset="0"/>
                <a:ea typeface="Times New Roman" charset="0"/>
                <a:cs typeface="Times New Roman" charset="0"/>
              </a:rPr>
              <a:t>forward, we need to challenge ourselves as practitioners</a:t>
            </a:r>
            <a:r>
              <a:rPr lang="en-GB" sz="1300" dirty="0">
                <a:latin typeface="Arial" charset="0"/>
                <a:ea typeface="Times New Roman" charset="0"/>
              </a:rPr>
              <a:t>—</a:t>
            </a:r>
            <a:r>
              <a:rPr lang="en-GB" sz="1300" dirty="0">
                <a:latin typeface="Arial" charset="0"/>
                <a:ea typeface="Times New Roman" charset="0"/>
                <a:cs typeface="Times New Roman" charset="0"/>
              </a:rPr>
              <a:t>to think beyond the term ‘patient’, to stop viewing individuals in our care as passive recipients of our advice, but to view them as people who have an important voice in their own care pathway. </a:t>
            </a:r>
            <a:endParaRPr lang="en-GB" sz="1300" dirty="0">
              <a:solidFill>
                <a:srgbClr val="000000"/>
              </a:solidFill>
              <a:latin typeface="Arial" charset="0"/>
              <a:ea typeface="Times New Roman" charset="0"/>
            </a:endParaRPr>
          </a:p>
          <a:p>
            <a:pPr algn="just">
              <a:buClr>
                <a:srgbClr val="FF0000"/>
              </a:buClr>
              <a:buSzPct val="132000"/>
              <a:buNone/>
            </a:pPr>
            <a:endParaRPr lang="en-GB" altLang="en-US" sz="1200" dirty="0" smtClean="0">
              <a:latin typeface="Arial" charset="0"/>
              <a:ea typeface="Times New Roman" charset="0"/>
              <a:cs typeface="Arial" charset="0"/>
            </a:endParaRPr>
          </a:p>
          <a:p>
            <a:pPr algn="just">
              <a:buClr>
                <a:srgbClr val="FF0000"/>
              </a:buClr>
              <a:buSzPct val="132000"/>
              <a:buNone/>
            </a:pPr>
            <a:r>
              <a:rPr lang="en-GB" altLang="en-US" sz="1200" dirty="0" smtClean="0">
                <a:latin typeface="Arial" charset="0"/>
                <a:ea typeface="Times New Roman" charset="0"/>
                <a:cs typeface="Arial" charset="0"/>
              </a:rPr>
              <a:t>The </a:t>
            </a:r>
            <a:r>
              <a:rPr lang="en-GB" altLang="en-US" sz="1200" dirty="0">
                <a:latin typeface="Arial" charset="0"/>
                <a:ea typeface="Times New Roman" charset="0"/>
                <a:cs typeface="Arial" charset="0"/>
              </a:rPr>
              <a:t>Leg Club text and logo are registered trademarks in the UK</a:t>
            </a:r>
          </a:p>
          <a:p>
            <a:pPr marL="285750" indent="-285750" algn="just">
              <a:buClr>
                <a:srgbClr val="FF0000"/>
              </a:buClr>
              <a:buSzPct val="132000"/>
              <a:buFont typeface="Wingdings" charset="2"/>
              <a:buChar char="v"/>
            </a:pPr>
            <a:endParaRPr lang="en-GB" altLang="en-US" sz="1400" dirty="0" smtClean="0">
              <a:solidFill>
                <a:srgbClr val="000000"/>
              </a:solidFill>
              <a:latin typeface="Arial" charset="0"/>
              <a:ea typeface="Times New Roman" charset="0"/>
              <a:cs typeface="Arial" charset="0"/>
            </a:endParaRPr>
          </a:p>
          <a:p>
            <a:pPr marL="285750" indent="-285750" algn="just">
              <a:buClr>
                <a:srgbClr val="FF0000"/>
              </a:buClr>
              <a:buSzPct val="132000"/>
              <a:buFont typeface="Wingdings" charset="2"/>
              <a:buChar char="v"/>
            </a:pPr>
            <a:endParaRPr lang="en-GB" altLang="en-US" sz="1400" dirty="0" smtClean="0">
              <a:solidFill>
                <a:srgbClr val="000000"/>
              </a:solidFill>
              <a:latin typeface="Arial" charset="0"/>
              <a:ea typeface="Times New Roman" charset="0"/>
              <a:cs typeface="Arial" charset="0"/>
            </a:endParaRPr>
          </a:p>
        </p:txBody>
      </p:sp>
      <p:sp>
        <p:nvSpPr>
          <p:cNvPr id="22" name="Rectangle 63"/>
          <p:cNvSpPr>
            <a:spLocks noChangeArrowheads="1"/>
          </p:cNvSpPr>
          <p:nvPr/>
        </p:nvSpPr>
        <p:spPr bwMode="auto">
          <a:xfrm>
            <a:off x="3693922" y="3898792"/>
            <a:ext cx="8753506" cy="3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marL="285750" indent="-285750">
              <a:buClr>
                <a:srgbClr val="FF0000"/>
              </a:buClr>
              <a:buFont typeface="Wingdings" charset="2"/>
              <a:buChar char="v"/>
            </a:pPr>
            <a:r>
              <a:rPr lang="en-AU" altLang="en-US" sz="1400" dirty="0">
                <a:latin typeface="Arial" charset="0"/>
                <a:ea typeface="Arial" charset="0"/>
                <a:cs typeface="Arial" charset="0"/>
              </a:rPr>
              <a:t>As we age there is also the increasing likelihood of living and having to cope with one or more chronic diseases. </a:t>
            </a:r>
            <a:r>
              <a:rPr lang="en-GB" altLang="en-US" sz="1400" dirty="0">
                <a:latin typeface="Arial" charset="0"/>
                <a:ea typeface="Arial" charset="0"/>
                <a:cs typeface="Arial" charset="0"/>
              </a:rPr>
              <a:t>Leg ulcers are a major subset of chronic </a:t>
            </a:r>
            <a:r>
              <a:rPr lang="en-GB" altLang="en-US" sz="1400" dirty="0" smtClean="0">
                <a:latin typeface="Arial" charset="0"/>
                <a:ea typeface="Arial" charset="0"/>
                <a:cs typeface="Arial" charset="0"/>
              </a:rPr>
              <a:t>wounds. They are far </a:t>
            </a:r>
            <a:r>
              <a:rPr lang="en-GB" altLang="en-US" sz="1400" dirty="0">
                <a:latin typeface="Arial" charset="0"/>
                <a:ea typeface="Arial" charset="0"/>
                <a:cs typeface="Arial" charset="0"/>
              </a:rPr>
              <a:t>more common than most of us realise, and</a:t>
            </a:r>
            <a:r>
              <a:rPr lang="en-GB" altLang="en-US" sz="1400" dirty="0" smtClean="0">
                <a:latin typeface="Arial" charset="0"/>
                <a:ea typeface="Arial" charset="0"/>
                <a:cs typeface="Arial" charset="0"/>
              </a:rPr>
              <a:t> frequently </a:t>
            </a:r>
            <a:r>
              <a:rPr lang="en-GB" altLang="en-US" sz="1400" dirty="0">
                <a:latin typeface="Arial" charset="0"/>
                <a:ea typeface="Arial" charset="0"/>
                <a:cs typeface="Arial" charset="0"/>
              </a:rPr>
              <a:t>lead to clinical depression, social isolation, a marked deterioration in overall quality of life and poor clinical outcomes</a:t>
            </a:r>
            <a:r>
              <a:rPr lang="en-GB" altLang="en-US" sz="1400" dirty="0" smtClean="0">
                <a:latin typeface="Arial" charset="0"/>
                <a:ea typeface="Arial" charset="0"/>
                <a:cs typeface="Arial" charset="0"/>
              </a:rPr>
              <a:t>.</a:t>
            </a:r>
          </a:p>
          <a:p>
            <a:pPr marL="285750" indent="-285750">
              <a:buClr>
                <a:srgbClr val="FF0000"/>
              </a:buClr>
              <a:buFont typeface="Wingdings" charset="2"/>
              <a:buChar char="v"/>
            </a:pPr>
            <a:endParaRPr lang="en-US" altLang="en-US" sz="1400" dirty="0">
              <a:latin typeface="Arial" charset="0"/>
              <a:ea typeface="Arial" charset="0"/>
              <a:cs typeface="Arial" charset="0"/>
            </a:endParaRPr>
          </a:p>
          <a:p>
            <a:pPr marL="285750" indent="-285750">
              <a:buClr>
                <a:srgbClr val="FF0000"/>
              </a:buClr>
              <a:buFont typeface="Wingdings" charset="2"/>
              <a:buChar char="v"/>
            </a:pPr>
            <a:r>
              <a:rPr lang="en-AU" altLang="en-US" sz="1400" dirty="0">
                <a:latin typeface="Arial" charset="0"/>
                <a:ea typeface="Arial" charset="0"/>
                <a:cs typeface="Arial" charset="0"/>
              </a:rPr>
              <a:t>A major challenge in a world where populations are ageing is in finding meaningful ways for people</a:t>
            </a:r>
            <a:r>
              <a:rPr lang="en-AU" altLang="en-US" sz="1400" dirty="0" smtClean="0">
                <a:latin typeface="Arial" charset="0"/>
                <a:ea typeface="Arial" charset="0"/>
                <a:cs typeface="Arial" charset="0"/>
              </a:rPr>
              <a:t> </a:t>
            </a:r>
            <a:br>
              <a:rPr lang="en-AU" altLang="en-US" sz="1400" dirty="0" smtClean="0">
                <a:latin typeface="Arial" charset="0"/>
                <a:ea typeface="Arial" charset="0"/>
                <a:cs typeface="Arial" charset="0"/>
              </a:rPr>
            </a:br>
            <a:r>
              <a:rPr lang="en-AU" altLang="en-US" sz="1400" dirty="0" smtClean="0">
                <a:latin typeface="Arial" charset="0"/>
                <a:ea typeface="Arial" charset="0"/>
                <a:cs typeface="Arial" charset="0"/>
              </a:rPr>
              <a:t>to </a:t>
            </a:r>
            <a:r>
              <a:rPr lang="en-AU" altLang="en-US" sz="1400" dirty="0">
                <a:latin typeface="Arial" charset="0"/>
                <a:ea typeface="Arial" charset="0"/>
                <a:cs typeface="Arial" charset="0"/>
              </a:rPr>
              <a:t>experience good quality of life while continuing to participate in and contribute to society. </a:t>
            </a:r>
            <a:endParaRPr lang="en-AU" altLang="en-US" sz="1400" dirty="0" smtClean="0">
              <a:latin typeface="Arial" charset="0"/>
              <a:ea typeface="Arial" charset="0"/>
              <a:cs typeface="Arial" charset="0"/>
            </a:endParaRPr>
          </a:p>
          <a:p>
            <a:pPr marL="285750" indent="-285750">
              <a:buClr>
                <a:srgbClr val="FF0000"/>
              </a:buClr>
              <a:buFont typeface="Wingdings" charset="2"/>
              <a:buChar char="v"/>
            </a:pPr>
            <a:endParaRPr lang="en-GB" sz="1400" dirty="0">
              <a:solidFill>
                <a:srgbClr val="000000"/>
              </a:solidFill>
              <a:latin typeface="Arial" charset="0"/>
              <a:ea typeface="Arial" charset="0"/>
              <a:cs typeface="Arial" charset="0"/>
            </a:endParaRPr>
          </a:p>
          <a:p>
            <a:pPr marL="285750" indent="-285750">
              <a:buClr>
                <a:srgbClr val="FF0000"/>
              </a:buClr>
              <a:buFont typeface="Wingdings" charset="2"/>
              <a:buChar char="v"/>
            </a:pPr>
            <a:r>
              <a:rPr lang="en-GB" sz="1400" dirty="0" smtClean="0">
                <a:solidFill>
                  <a:srgbClr val="000000"/>
                </a:solidFill>
                <a:latin typeface="Arial" charset="0"/>
                <a:ea typeface="Times New Roman" charset="0"/>
              </a:rPr>
              <a:t>The </a:t>
            </a:r>
            <a:r>
              <a:rPr lang="en-GB" sz="1400" dirty="0">
                <a:solidFill>
                  <a:srgbClr val="000000"/>
                </a:solidFill>
                <a:latin typeface="Arial" charset="0"/>
                <a:ea typeface="Times New Roman" charset="0"/>
              </a:rPr>
              <a:t>values of </a:t>
            </a:r>
            <a:r>
              <a:rPr lang="en-GB" sz="1400" dirty="0" smtClean="0">
                <a:solidFill>
                  <a:srgbClr val="000000"/>
                </a:solidFill>
                <a:latin typeface="Arial" charset="0"/>
                <a:ea typeface="Times New Roman" charset="0"/>
              </a:rPr>
              <a:t>person-centred </a:t>
            </a:r>
            <a:r>
              <a:rPr lang="en-GB" sz="1400" dirty="0">
                <a:solidFill>
                  <a:srgbClr val="000000"/>
                </a:solidFill>
                <a:latin typeface="Arial" charset="0"/>
                <a:ea typeface="Times New Roman" charset="0"/>
              </a:rPr>
              <a:t>care are the practice of caring for individuals (and their families) in ways that are meaningful and </a:t>
            </a:r>
            <a:r>
              <a:rPr lang="en-GB" sz="1400" dirty="0" smtClean="0">
                <a:solidFill>
                  <a:srgbClr val="000000"/>
                </a:solidFill>
                <a:latin typeface="Arial" charset="0"/>
                <a:ea typeface="Times New Roman" charset="0"/>
              </a:rPr>
              <a:t>valuable. </a:t>
            </a:r>
            <a:r>
              <a:rPr lang="en-GB" sz="1400" dirty="0">
                <a:solidFill>
                  <a:srgbClr val="000000"/>
                </a:solidFill>
                <a:latin typeface="Arial" charset="0"/>
                <a:ea typeface="Times New Roman" charset="0"/>
              </a:rPr>
              <a:t>Y</a:t>
            </a:r>
            <a:r>
              <a:rPr lang="en-GB" sz="1400" dirty="0" smtClean="0">
                <a:solidFill>
                  <a:srgbClr val="000000"/>
                </a:solidFill>
                <a:latin typeface="Arial" charset="0"/>
                <a:ea typeface="Times New Roman" charset="0"/>
              </a:rPr>
              <a:t>et </a:t>
            </a:r>
            <a:r>
              <a:rPr lang="en-GB" sz="1400" dirty="0">
                <a:solidFill>
                  <a:srgbClr val="000000"/>
                </a:solidFill>
                <a:latin typeface="Arial" charset="0"/>
                <a:ea typeface="Times New Roman" charset="0"/>
              </a:rPr>
              <a:t>we continue to fail our patients, even when we know that they</a:t>
            </a:r>
            <a:r>
              <a:rPr lang="en-GB" sz="1400" dirty="0" smtClean="0">
                <a:solidFill>
                  <a:srgbClr val="000000"/>
                </a:solidFill>
                <a:latin typeface="Arial" charset="0"/>
                <a:ea typeface="Times New Roman" charset="0"/>
              </a:rPr>
              <a:t> </a:t>
            </a:r>
            <a:br>
              <a:rPr lang="en-GB" sz="1400" dirty="0" smtClean="0">
                <a:solidFill>
                  <a:srgbClr val="000000"/>
                </a:solidFill>
                <a:latin typeface="Arial" charset="0"/>
                <a:ea typeface="Times New Roman" charset="0"/>
              </a:rPr>
            </a:br>
            <a:r>
              <a:rPr lang="en-GB" sz="1400" dirty="0" smtClean="0">
                <a:solidFill>
                  <a:srgbClr val="000000"/>
                </a:solidFill>
                <a:latin typeface="Arial" charset="0"/>
                <a:ea typeface="Times New Roman" charset="0"/>
              </a:rPr>
              <a:t>are </a:t>
            </a:r>
            <a:r>
              <a:rPr lang="en-GB" sz="1400" dirty="0">
                <a:solidFill>
                  <a:srgbClr val="000000"/>
                </a:solidFill>
                <a:latin typeface="Arial" charset="0"/>
                <a:ea typeface="Times New Roman" charset="0"/>
              </a:rPr>
              <a:t>our first priority. </a:t>
            </a:r>
            <a:endParaRPr lang="en-GB" sz="1400" dirty="0" smtClean="0">
              <a:solidFill>
                <a:srgbClr val="000000"/>
              </a:solidFill>
              <a:latin typeface="Arial" charset="0"/>
              <a:ea typeface="Times New Roman" charset="0"/>
            </a:endParaRPr>
          </a:p>
          <a:p>
            <a:pPr marL="285750" indent="-285750">
              <a:buClr>
                <a:srgbClr val="FF0000"/>
              </a:buClr>
              <a:buFont typeface="Wingdings" charset="2"/>
              <a:buChar char="v"/>
            </a:pPr>
            <a:endParaRPr lang="en-GB" sz="1400" dirty="0">
              <a:ea typeface="Times New Roman" charset="0"/>
            </a:endParaRPr>
          </a:p>
          <a:p>
            <a:pPr marL="285750" indent="-285750">
              <a:buClr>
                <a:srgbClr val="FF0000"/>
              </a:buClr>
              <a:buFont typeface="Wingdings" charset="2"/>
              <a:buChar char="v"/>
            </a:pPr>
            <a:r>
              <a:rPr lang="en-GB" altLang="en-US" sz="1400" dirty="0" smtClean="0">
                <a:latin typeface="Arial" charset="0"/>
                <a:ea typeface="Arial" charset="0"/>
                <a:cs typeface="Arial" charset="0"/>
              </a:rPr>
              <a:t>Modern </a:t>
            </a:r>
            <a:r>
              <a:rPr lang="en-GB" altLang="en-US" sz="1400" dirty="0">
                <a:latin typeface="Arial" charset="0"/>
                <a:ea typeface="Arial" charset="0"/>
                <a:cs typeface="Arial" charset="0"/>
              </a:rPr>
              <a:t>day, person-centred care demands many disciplines and skills other than those supplied</a:t>
            </a:r>
            <a:r>
              <a:rPr lang="en-GB" altLang="en-US" sz="1400" dirty="0" smtClean="0">
                <a:latin typeface="Arial" charset="0"/>
                <a:ea typeface="Arial" charset="0"/>
                <a:cs typeface="Arial" charset="0"/>
              </a:rPr>
              <a:t> </a:t>
            </a:r>
            <a:br>
              <a:rPr lang="en-GB" altLang="en-US" sz="1400" dirty="0" smtClean="0">
                <a:latin typeface="Arial" charset="0"/>
                <a:ea typeface="Arial" charset="0"/>
                <a:cs typeface="Arial" charset="0"/>
              </a:rPr>
            </a:br>
            <a:r>
              <a:rPr lang="en-GB" altLang="en-US" sz="1400" dirty="0" smtClean="0">
                <a:latin typeface="Arial" charset="0"/>
                <a:ea typeface="Arial" charset="0"/>
                <a:cs typeface="Arial" charset="0"/>
              </a:rPr>
              <a:t>by </a:t>
            </a:r>
            <a:r>
              <a:rPr lang="en-GB" altLang="en-US" sz="1400" dirty="0">
                <a:latin typeface="Arial" charset="0"/>
                <a:ea typeface="Arial" charset="0"/>
                <a:cs typeface="Arial" charset="0"/>
              </a:rPr>
              <a:t>the medical and nursing profession. Prime consideration should be given to an individual’s wants</a:t>
            </a:r>
            <a:r>
              <a:rPr lang="en-GB" altLang="en-US" sz="1400" dirty="0" smtClean="0">
                <a:latin typeface="Arial" charset="0"/>
                <a:ea typeface="Arial" charset="0"/>
                <a:cs typeface="Arial" charset="0"/>
              </a:rPr>
              <a:t> </a:t>
            </a:r>
            <a:br>
              <a:rPr lang="en-GB" altLang="en-US" sz="1400" dirty="0" smtClean="0">
                <a:latin typeface="Arial" charset="0"/>
                <a:ea typeface="Arial" charset="0"/>
                <a:cs typeface="Arial" charset="0"/>
              </a:rPr>
            </a:br>
            <a:r>
              <a:rPr lang="en-GB" altLang="en-US" sz="1400" dirty="0" smtClean="0">
                <a:latin typeface="Arial" charset="0"/>
                <a:ea typeface="Arial" charset="0"/>
                <a:cs typeface="Arial" charset="0"/>
              </a:rPr>
              <a:t>and </a:t>
            </a:r>
            <a:r>
              <a:rPr lang="en-GB" altLang="en-US" sz="1400" dirty="0">
                <a:latin typeface="Arial" charset="0"/>
                <a:ea typeface="Arial" charset="0"/>
                <a:cs typeface="Arial" charset="0"/>
              </a:rPr>
              <a:t>feelings when planning </a:t>
            </a:r>
            <a:r>
              <a:rPr lang="en-GB" altLang="en-US" sz="1400" dirty="0" smtClean="0">
                <a:latin typeface="Arial" charset="0"/>
                <a:ea typeface="Arial" charset="0"/>
                <a:cs typeface="Arial" charset="0"/>
              </a:rPr>
              <a:t>care. That </a:t>
            </a:r>
            <a:r>
              <a:rPr lang="en-GB" altLang="en-US" sz="1400" dirty="0">
                <a:latin typeface="Arial" charset="0"/>
                <a:ea typeface="Arial" charset="0"/>
                <a:cs typeface="Arial" charset="0"/>
              </a:rPr>
              <a:t>requires increasing attention to be paid to the human dimension</a:t>
            </a:r>
            <a:r>
              <a:rPr lang="en-GB" altLang="en-US" sz="1400" dirty="0" smtClean="0">
                <a:latin typeface="Arial" charset="0"/>
                <a:ea typeface="Arial" charset="0"/>
                <a:cs typeface="Arial" charset="0"/>
              </a:rPr>
              <a:t> </a:t>
            </a:r>
            <a:br>
              <a:rPr lang="en-GB" altLang="en-US" sz="1400" dirty="0" smtClean="0">
                <a:latin typeface="Arial" charset="0"/>
                <a:ea typeface="Arial" charset="0"/>
                <a:cs typeface="Arial" charset="0"/>
              </a:rPr>
            </a:br>
            <a:r>
              <a:rPr lang="en-GB" altLang="en-US" sz="1400" dirty="0" smtClean="0">
                <a:latin typeface="Arial" charset="0"/>
                <a:ea typeface="Arial" charset="0"/>
                <a:cs typeface="Arial" charset="0"/>
              </a:rPr>
              <a:t>of </a:t>
            </a:r>
            <a:r>
              <a:rPr lang="en-GB" altLang="en-US" sz="1400" dirty="0">
                <a:latin typeface="Arial" charset="0"/>
                <a:ea typeface="Arial" charset="0"/>
                <a:cs typeface="Arial" charset="0"/>
              </a:rPr>
              <a:t>an </a:t>
            </a:r>
            <a:r>
              <a:rPr lang="en-GB" altLang="en-US" sz="1400" dirty="0" smtClean="0">
                <a:latin typeface="Arial" charset="0"/>
                <a:ea typeface="Arial" charset="0"/>
                <a:cs typeface="Arial" charset="0"/>
              </a:rPr>
              <a:t>individual’s </a:t>
            </a:r>
            <a:r>
              <a:rPr lang="en-GB" altLang="en-US" sz="1400" dirty="0">
                <a:latin typeface="Arial" charset="0"/>
                <a:ea typeface="Arial" charset="0"/>
                <a:cs typeface="Arial" charset="0"/>
              </a:rPr>
              <a:t>health needs</a:t>
            </a:r>
            <a:r>
              <a:rPr lang="en-GB" altLang="en-US" sz="1300" dirty="0" smtClean="0">
                <a:latin typeface="Arial" charset="0"/>
                <a:ea typeface="Arial" charset="0"/>
                <a:cs typeface="Arial" charset="0"/>
              </a:rPr>
              <a:t>.</a:t>
            </a:r>
            <a:endParaRPr lang="en-GB" altLang="en-US" sz="1300" dirty="0">
              <a:latin typeface="Arial" charset="0"/>
              <a:ea typeface="Arial" charset="0"/>
              <a:cs typeface="Arial"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 y="7980306"/>
            <a:ext cx="3962400" cy="222885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6602" y="7973163"/>
            <a:ext cx="3987800" cy="2243136"/>
          </a:xfrm>
          <a:prstGeom prst="rect">
            <a:avLst/>
          </a:prstGeom>
        </p:spPr>
      </p:pic>
      <p:sp>
        <p:nvSpPr>
          <p:cNvPr id="19" name="Rectangle 18"/>
          <p:cNvSpPr/>
          <p:nvPr/>
        </p:nvSpPr>
        <p:spPr>
          <a:xfrm>
            <a:off x="788604" y="10209076"/>
            <a:ext cx="12127295" cy="177140"/>
          </a:xfrm>
          <a:prstGeom prst="rect">
            <a:avLst/>
          </a:prstGeom>
          <a:solidFill>
            <a:srgbClr val="A6D1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854" y="7977028"/>
            <a:ext cx="3987800" cy="2243136"/>
          </a:xfrm>
          <a:prstGeom prst="rect">
            <a:avLst/>
          </a:prstGeom>
        </p:spPr>
      </p:pic>
      <p:sp>
        <p:nvSpPr>
          <p:cNvPr id="21" name="Rectangle 20"/>
          <p:cNvSpPr/>
          <p:nvPr/>
        </p:nvSpPr>
        <p:spPr>
          <a:xfrm>
            <a:off x="777106" y="14886093"/>
            <a:ext cx="12127295" cy="177140"/>
          </a:xfrm>
          <a:prstGeom prst="rect">
            <a:avLst/>
          </a:prstGeom>
          <a:solidFill>
            <a:srgbClr val="A6D1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Rectangle 22"/>
          <p:cNvSpPr/>
          <p:nvPr/>
        </p:nvSpPr>
        <p:spPr>
          <a:xfrm>
            <a:off x="777108" y="19253095"/>
            <a:ext cx="12127295" cy="177140"/>
          </a:xfrm>
          <a:prstGeom prst="rect">
            <a:avLst/>
          </a:prstGeom>
          <a:solidFill>
            <a:srgbClr val="A6D1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107" y="4342433"/>
            <a:ext cx="3559034" cy="2847228"/>
          </a:xfrm>
          <a:prstGeom prst="rect">
            <a:avLst/>
          </a:prstGeom>
        </p:spPr>
      </p:pic>
      <p:sp>
        <p:nvSpPr>
          <p:cNvPr id="20" name="Rectangle 19"/>
          <p:cNvSpPr/>
          <p:nvPr/>
        </p:nvSpPr>
        <p:spPr>
          <a:xfrm>
            <a:off x="764405" y="3488257"/>
            <a:ext cx="12161786" cy="171627"/>
          </a:xfrm>
          <a:prstGeom prst="rect">
            <a:avLst/>
          </a:prstGeom>
          <a:solidFill>
            <a:srgbClr val="A6D1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Tree>
    <p:extLst>
      <p:ext uri="{BB962C8B-B14F-4D97-AF65-F5344CB8AC3E}">
        <p14:creationId xmlns:p14="http://schemas.microsoft.com/office/powerpoint/2010/main" val="226999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421</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Times New Roman</vt:lpstr>
      <vt:lpstr>Wingdings</vt:lpstr>
      <vt:lpstr>Arial</vt:lpstr>
      <vt:lpstr>Tema di Office</vt:lpstr>
      <vt:lpstr>A person-centred approach to lower limb care:  myth or reality? Ellie Lindsay, OBE FQNI, Visiting Fellow, Queensland University of Technology  and Joan-Enric Torra PhD, University of Lleida, Spain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poster</dc:title>
  <dc:creator>Ric .</dc:creator>
  <cp:lastModifiedBy>Ellie Lindsay</cp:lastModifiedBy>
  <cp:revision>50</cp:revision>
  <cp:lastPrinted>2018-12-29T13:05:02Z</cp:lastPrinted>
  <dcterms:created xsi:type="dcterms:W3CDTF">2018-12-30T12:35:09Z</dcterms:created>
  <dcterms:modified xsi:type="dcterms:W3CDTF">2019-01-04T17:39:04Z</dcterms:modified>
</cp:coreProperties>
</file>